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64" r:id="rId2"/>
    <p:sldId id="258" r:id="rId3"/>
    <p:sldId id="257" r:id="rId4"/>
    <p:sldId id="266" r:id="rId5"/>
    <p:sldId id="260" r:id="rId6"/>
    <p:sldId id="269" r:id="rId7"/>
    <p:sldId id="270" r:id="rId8"/>
  </p:sldIdLst>
  <p:sldSz cx="9906000" cy="6858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D0C7"/>
    <a:srgbClr val="BEBEBE"/>
    <a:srgbClr val="F7F7F7"/>
    <a:srgbClr val="1CB857"/>
    <a:srgbClr val="B3126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111" d="100"/>
          <a:sy n="111" d="100"/>
        </p:scale>
        <p:origin x="301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gif>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png>
</file>

<file path=ppt/media/image19.jpg>
</file>

<file path=ppt/media/image2.png>
</file>

<file path=ppt/media/image20.jpg>
</file>

<file path=ppt/media/image21.jpg>
</file>

<file path=ppt/media/image22.jpg>
</file>

<file path=ppt/media/image23.png>
</file>

<file path=ppt/media/image24.png>
</file>

<file path=ppt/media/image25.jpg>
</file>

<file path=ppt/media/image26.jpg>
</file>

<file path=ppt/media/image27.png>
</file>

<file path=ppt/media/image28.png>
</file>

<file path=ppt/media/image29.png>
</file>

<file path=ppt/media/image3.png>
</file>

<file path=ppt/media/image4.gif>
</file>

<file path=ppt/media/image5.gif>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7182552"/>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6811143"/>
      </p:ext>
    </p:extLst>
  </p:cSld>
  <p:clrMap bg1="lt1" tx1="dk1" bg2="lt2" tx2="dk2" accent1="accent1" accent2="accent2" accent3="accent3" accent4="accent4" accent5="accent5" accent6="accent6" hlink="hlink" folHlink="folHlink"/>
  <p:sldLayoutIdLst>
    <p:sldLayoutId id="2147483673" r:id="rId1"/>
  </p:sldLayoutIdLst>
  <p:txStyles>
    <p:titleStyle>
      <a:lvl1pPr algn="l" defTabSz="914483" rtl="0" eaLnBrk="1" latinLnBrk="0" hangingPunct="1">
        <a:lnSpc>
          <a:spcPct val="90000"/>
        </a:lnSpc>
        <a:spcBef>
          <a:spcPct val="0"/>
        </a:spcBef>
        <a:buNone/>
        <a:defRPr sz="4401" kern="1200">
          <a:solidFill>
            <a:schemeClr val="tx1"/>
          </a:solidFill>
          <a:latin typeface="+mj-lt"/>
          <a:ea typeface="+mj-ea"/>
          <a:cs typeface="+mj-cs"/>
        </a:defRPr>
      </a:lvl1pPr>
    </p:titleStyle>
    <p:bodyStyle>
      <a:lvl1pPr marL="228621" indent="-228621" algn="l" defTabSz="914483" rtl="0" eaLnBrk="1" latinLnBrk="0" hangingPunct="1">
        <a:lnSpc>
          <a:spcPct val="90000"/>
        </a:lnSpc>
        <a:spcBef>
          <a:spcPts val="1000"/>
        </a:spcBef>
        <a:buFont typeface="Arial" panose="020B0604020202020204" pitchFamily="34" charset="0"/>
        <a:buChar char="•"/>
        <a:defRPr sz="2801" kern="1200">
          <a:solidFill>
            <a:schemeClr val="tx1"/>
          </a:solidFill>
          <a:latin typeface="+mn-lt"/>
          <a:ea typeface="+mn-ea"/>
          <a:cs typeface="+mn-cs"/>
        </a:defRPr>
      </a:lvl1pPr>
      <a:lvl2pPr marL="685863" indent="-228621" algn="l" defTabSz="914483" rtl="0" eaLnBrk="1" latinLnBrk="0" hangingPunct="1">
        <a:lnSpc>
          <a:spcPct val="90000"/>
        </a:lnSpc>
        <a:spcBef>
          <a:spcPts val="501"/>
        </a:spcBef>
        <a:buFont typeface="Arial" panose="020B0604020202020204" pitchFamily="34" charset="0"/>
        <a:buChar char="•"/>
        <a:defRPr sz="2400" kern="1200">
          <a:solidFill>
            <a:schemeClr val="tx1"/>
          </a:solidFill>
          <a:latin typeface="+mn-lt"/>
          <a:ea typeface="+mn-ea"/>
          <a:cs typeface="+mn-cs"/>
        </a:defRPr>
      </a:lvl2pPr>
      <a:lvl3pPr marL="1143104" indent="-228621" algn="l" defTabSz="914483" rtl="0" eaLnBrk="1" latinLnBrk="0" hangingPunct="1">
        <a:lnSpc>
          <a:spcPct val="90000"/>
        </a:lnSpc>
        <a:spcBef>
          <a:spcPts val="501"/>
        </a:spcBef>
        <a:buFont typeface="Arial" panose="020B0604020202020204" pitchFamily="34" charset="0"/>
        <a:buChar char="•"/>
        <a:defRPr sz="2000" kern="1200">
          <a:solidFill>
            <a:schemeClr val="tx1"/>
          </a:solidFill>
          <a:latin typeface="+mn-lt"/>
          <a:ea typeface="+mn-ea"/>
          <a:cs typeface="+mn-cs"/>
        </a:defRPr>
      </a:lvl3pPr>
      <a:lvl4pPr marL="1600345"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4pPr>
      <a:lvl5pPr marL="2057587"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5pPr>
      <a:lvl6pPr marL="2514828"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6pPr>
      <a:lvl7pPr marL="2972070"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7pPr>
      <a:lvl8pPr marL="3429311"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8pPr>
      <a:lvl9pPr marL="3886552"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9pPr>
    </p:bodyStyle>
    <p:otherStyle>
      <a:defPPr>
        <a:defRPr lang="en-US"/>
      </a:defPPr>
      <a:lvl1pPr marL="0" algn="l" defTabSz="914483" rtl="0" eaLnBrk="1" latinLnBrk="0" hangingPunct="1">
        <a:defRPr sz="1801" kern="1200">
          <a:solidFill>
            <a:schemeClr val="tx1"/>
          </a:solidFill>
          <a:latin typeface="+mn-lt"/>
          <a:ea typeface="+mn-ea"/>
          <a:cs typeface="+mn-cs"/>
        </a:defRPr>
      </a:lvl1pPr>
      <a:lvl2pPr marL="457241" algn="l" defTabSz="914483" rtl="0" eaLnBrk="1" latinLnBrk="0" hangingPunct="1">
        <a:defRPr sz="1801" kern="1200">
          <a:solidFill>
            <a:schemeClr val="tx1"/>
          </a:solidFill>
          <a:latin typeface="+mn-lt"/>
          <a:ea typeface="+mn-ea"/>
          <a:cs typeface="+mn-cs"/>
        </a:defRPr>
      </a:lvl2pPr>
      <a:lvl3pPr marL="914483" algn="l" defTabSz="914483" rtl="0" eaLnBrk="1" latinLnBrk="0" hangingPunct="1">
        <a:defRPr sz="1801" kern="1200">
          <a:solidFill>
            <a:schemeClr val="tx1"/>
          </a:solidFill>
          <a:latin typeface="+mn-lt"/>
          <a:ea typeface="+mn-ea"/>
          <a:cs typeface="+mn-cs"/>
        </a:defRPr>
      </a:lvl3pPr>
      <a:lvl4pPr marL="1371724" algn="l" defTabSz="914483" rtl="0" eaLnBrk="1" latinLnBrk="0" hangingPunct="1">
        <a:defRPr sz="1801" kern="1200">
          <a:solidFill>
            <a:schemeClr val="tx1"/>
          </a:solidFill>
          <a:latin typeface="+mn-lt"/>
          <a:ea typeface="+mn-ea"/>
          <a:cs typeface="+mn-cs"/>
        </a:defRPr>
      </a:lvl4pPr>
      <a:lvl5pPr marL="1828966" algn="l" defTabSz="914483" rtl="0" eaLnBrk="1" latinLnBrk="0" hangingPunct="1">
        <a:defRPr sz="1801" kern="1200">
          <a:solidFill>
            <a:schemeClr val="tx1"/>
          </a:solidFill>
          <a:latin typeface="+mn-lt"/>
          <a:ea typeface="+mn-ea"/>
          <a:cs typeface="+mn-cs"/>
        </a:defRPr>
      </a:lvl5pPr>
      <a:lvl6pPr marL="2286207" algn="l" defTabSz="914483" rtl="0" eaLnBrk="1" latinLnBrk="0" hangingPunct="1">
        <a:defRPr sz="1801" kern="1200">
          <a:solidFill>
            <a:schemeClr val="tx1"/>
          </a:solidFill>
          <a:latin typeface="+mn-lt"/>
          <a:ea typeface="+mn-ea"/>
          <a:cs typeface="+mn-cs"/>
        </a:defRPr>
      </a:lvl6pPr>
      <a:lvl7pPr marL="2743448" algn="l" defTabSz="914483" rtl="0" eaLnBrk="1" latinLnBrk="0" hangingPunct="1">
        <a:defRPr sz="1801" kern="1200">
          <a:solidFill>
            <a:schemeClr val="tx1"/>
          </a:solidFill>
          <a:latin typeface="+mn-lt"/>
          <a:ea typeface="+mn-ea"/>
          <a:cs typeface="+mn-cs"/>
        </a:defRPr>
      </a:lvl7pPr>
      <a:lvl8pPr marL="3200690" algn="l" defTabSz="914483" rtl="0" eaLnBrk="1" latinLnBrk="0" hangingPunct="1">
        <a:defRPr sz="1801" kern="1200">
          <a:solidFill>
            <a:schemeClr val="tx1"/>
          </a:solidFill>
          <a:latin typeface="+mn-lt"/>
          <a:ea typeface="+mn-ea"/>
          <a:cs typeface="+mn-cs"/>
        </a:defRPr>
      </a:lvl8pPr>
      <a:lvl9pPr marL="3657932" algn="l" defTabSz="914483" rtl="0" eaLnBrk="1" latinLnBrk="0" hangingPunct="1">
        <a:defRPr sz="180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ultimaker.com/software/ultimaker-cura/" TargetMode="External"/><Relationship Id="rId1" Type="http://schemas.openxmlformats.org/officeDocument/2006/relationships/slideLayout" Target="../slideLayouts/slideLayout1.xml"/><Relationship Id="rId6" Type="http://schemas.openxmlformats.org/officeDocument/2006/relationships/image" Target="../media/image5.gif"/><Relationship Id="rId5" Type="http://schemas.openxmlformats.org/officeDocument/2006/relationships/image" Target="../media/image4.gif"/><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12.jpg"/><Relationship Id="rId3" Type="http://schemas.openxmlformats.org/officeDocument/2006/relationships/image" Target="../media/image7.jpg"/><Relationship Id="rId7"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Layout" Target="../slideLayouts/slideLayout1.xml"/><Relationship Id="rId6" Type="http://schemas.openxmlformats.org/officeDocument/2006/relationships/image" Target="../media/image10.jpg"/><Relationship Id="rId5" Type="http://schemas.openxmlformats.org/officeDocument/2006/relationships/image" Target="../media/image9.jpg"/><Relationship Id="rId10" Type="http://schemas.openxmlformats.org/officeDocument/2006/relationships/image" Target="../media/image14.jpg"/><Relationship Id="rId4" Type="http://schemas.openxmlformats.org/officeDocument/2006/relationships/image" Target="../media/image8.jpg"/><Relationship Id="rId9" Type="http://schemas.openxmlformats.org/officeDocument/2006/relationships/image" Target="../media/image13.jpg"/></Relationships>
</file>

<file path=ppt/slides/_rels/slide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hyperlink" Target="https://ultimaker.com/software/ultimaker-cura/" TargetMode="Externa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jpg"/><Relationship Id="rId4" Type="http://schemas.openxmlformats.org/officeDocument/2006/relationships/image" Target="../media/image16.jpg"/></Relationships>
</file>

<file path=ppt/slides/_rels/slide5.xml.rels><?xml version="1.0" encoding="UTF-8" standalone="yes"?>
<Relationships xmlns="http://schemas.openxmlformats.org/package/2006/relationships"><Relationship Id="rId8" Type="http://schemas.openxmlformats.org/officeDocument/2006/relationships/image" Target="../media/image20.jpg"/><Relationship Id="rId3" Type="http://schemas.openxmlformats.org/officeDocument/2006/relationships/image" Target="../media/image11.jpg"/><Relationship Id="rId7" Type="http://schemas.openxmlformats.org/officeDocument/2006/relationships/image" Target="../media/image19.jpg"/><Relationship Id="rId2" Type="http://schemas.openxmlformats.org/officeDocument/2006/relationships/image" Target="../media/image7.jpg"/><Relationship Id="rId1" Type="http://schemas.openxmlformats.org/officeDocument/2006/relationships/slideLayout" Target="../slideLayouts/slideLayout1.xml"/><Relationship Id="rId6" Type="http://schemas.openxmlformats.org/officeDocument/2006/relationships/image" Target="../media/image6.jpg"/><Relationship Id="rId5" Type="http://schemas.openxmlformats.org/officeDocument/2006/relationships/image" Target="../media/image13.jpg"/><Relationship Id="rId4" Type="http://schemas.openxmlformats.org/officeDocument/2006/relationships/image" Target="../media/image10.jpg"/><Relationship Id="rId9" Type="http://schemas.openxmlformats.org/officeDocument/2006/relationships/image" Target="../media/image14.jpg"/></Relationships>
</file>

<file path=ppt/slides/_rels/slide6.xml.rels><?xml version="1.0" encoding="UTF-8" standalone="yes"?>
<Relationships xmlns="http://schemas.openxmlformats.org/package/2006/relationships"><Relationship Id="rId3" Type="http://schemas.openxmlformats.org/officeDocument/2006/relationships/image" Target="../media/image22.jpg"/><Relationship Id="rId7" Type="http://schemas.openxmlformats.org/officeDocument/2006/relationships/hyperlink" Target="https://www.youtube.com/watch?v=nwyZ8iephSE" TargetMode="External"/><Relationship Id="rId2" Type="http://schemas.openxmlformats.org/officeDocument/2006/relationships/image" Target="../media/image21.jpg"/><Relationship Id="rId1" Type="http://schemas.openxmlformats.org/officeDocument/2006/relationships/slideLayout" Target="../slideLayouts/slideLayout1.xml"/><Relationship Id="rId6" Type="http://schemas.openxmlformats.org/officeDocument/2006/relationships/hyperlink" Target="http://asd.courses.sutd.edu.sg/cdt/data-landscapes/2/" TargetMode="External"/><Relationship Id="rId5" Type="http://schemas.openxmlformats.org/officeDocument/2006/relationships/image" Target="../media/image24.png"/><Relationship Id="rId4" Type="http://schemas.openxmlformats.org/officeDocument/2006/relationships/image" Target="../media/image23.png"/></Relationships>
</file>

<file path=ppt/slides/_rels/slide7.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9442C96-0AB8-4713-9E95-35E734F97BBF}"/>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9" name="TextBox 8">
            <a:extLst>
              <a:ext uri="{FF2B5EF4-FFF2-40B4-BE49-F238E27FC236}">
                <a16:creationId xmlns:a16="http://schemas.microsoft.com/office/drawing/2014/main" id="{4262F752-85C2-4F03-9855-473C62CBBB95}"/>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grpSp>
        <p:nvGrpSpPr>
          <p:cNvPr id="33" name="Group 32">
            <a:extLst>
              <a:ext uri="{FF2B5EF4-FFF2-40B4-BE49-F238E27FC236}">
                <a16:creationId xmlns:a16="http://schemas.microsoft.com/office/drawing/2014/main" id="{9110C60B-FBE2-43CF-96BE-F425647B81D6}"/>
              </a:ext>
            </a:extLst>
          </p:cNvPr>
          <p:cNvGrpSpPr/>
          <p:nvPr/>
        </p:nvGrpSpPr>
        <p:grpSpPr>
          <a:xfrm>
            <a:off x="297817" y="2542543"/>
            <a:ext cx="681990" cy="514181"/>
            <a:chOff x="297817" y="2542543"/>
            <a:chExt cx="681990" cy="514181"/>
          </a:xfrm>
        </p:grpSpPr>
        <p:sp>
          <p:nvSpPr>
            <p:cNvPr id="14" name="TextBox 13">
              <a:extLst>
                <a:ext uri="{FF2B5EF4-FFF2-40B4-BE49-F238E27FC236}">
                  <a16:creationId xmlns:a16="http://schemas.microsoft.com/office/drawing/2014/main" id="{FC09A035-FD98-486F-A752-9F5F6747053A}"/>
                </a:ext>
              </a:extLst>
            </p:cNvPr>
            <p:cNvSpPr txBox="1"/>
            <p:nvPr/>
          </p:nvSpPr>
          <p:spPr>
            <a:xfrm>
              <a:off x="297817" y="25425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Assignment</a:t>
              </a:r>
              <a:endParaRPr lang="en-SG" sz="700" dirty="0">
                <a:solidFill>
                  <a:srgbClr val="1CB857"/>
                </a:solidFill>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D069B560-AABE-4AC8-8B7D-5BC2C9161E49}"/>
                </a:ext>
              </a:extLst>
            </p:cNvPr>
            <p:cNvSpPr txBox="1"/>
            <p:nvPr/>
          </p:nvSpPr>
          <p:spPr>
            <a:xfrm>
              <a:off x="297817" y="2748947"/>
              <a:ext cx="681990"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Parametric</a:t>
              </a:r>
            </a:p>
            <a:p>
              <a:r>
                <a:rPr lang="en-US" sz="700" dirty="0">
                  <a:latin typeface="Arial" panose="020B0604020202020204" pitchFamily="34" charset="0"/>
                  <a:cs typeface="Arial" panose="020B0604020202020204" pitchFamily="34" charset="0"/>
                </a:rPr>
                <a:t>Design</a:t>
              </a:r>
              <a:endParaRPr lang="en-SG" sz="700" dirty="0">
                <a:latin typeface="Arial" panose="020B0604020202020204" pitchFamily="34" charset="0"/>
                <a:cs typeface="Arial" panose="020B0604020202020204" pitchFamily="34" charset="0"/>
              </a:endParaRPr>
            </a:p>
          </p:txBody>
        </p:sp>
      </p:grpSp>
      <p:grpSp>
        <p:nvGrpSpPr>
          <p:cNvPr id="34" name="Group 33">
            <a:extLst>
              <a:ext uri="{FF2B5EF4-FFF2-40B4-BE49-F238E27FC236}">
                <a16:creationId xmlns:a16="http://schemas.microsoft.com/office/drawing/2014/main" id="{C936C093-BCE6-42B9-A3E5-AE65D83672D9}"/>
              </a:ext>
            </a:extLst>
          </p:cNvPr>
          <p:cNvGrpSpPr/>
          <p:nvPr/>
        </p:nvGrpSpPr>
        <p:grpSpPr>
          <a:xfrm>
            <a:off x="1640206" y="2542543"/>
            <a:ext cx="681990" cy="514181"/>
            <a:chOff x="1640206" y="2542543"/>
            <a:chExt cx="681990" cy="514181"/>
          </a:xfrm>
        </p:grpSpPr>
        <p:sp>
          <p:nvSpPr>
            <p:cNvPr id="13" name="TextBox 12">
              <a:extLst>
                <a:ext uri="{FF2B5EF4-FFF2-40B4-BE49-F238E27FC236}">
                  <a16:creationId xmlns:a16="http://schemas.microsoft.com/office/drawing/2014/main" id="{DBBD251B-7304-4858-B1E3-01DB750C711E}"/>
                </a:ext>
              </a:extLst>
            </p:cNvPr>
            <p:cNvSpPr txBox="1"/>
            <p:nvPr/>
          </p:nvSpPr>
          <p:spPr>
            <a:xfrm>
              <a:off x="1640206" y="25425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Context</a:t>
              </a:r>
              <a:endParaRPr lang="en-SG" sz="700" dirty="0">
                <a:solidFill>
                  <a:srgbClr val="1CB857"/>
                </a:solidFill>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86B647C9-73B6-47F9-85D1-C0CA901DDADA}"/>
                </a:ext>
              </a:extLst>
            </p:cNvPr>
            <p:cNvSpPr txBox="1"/>
            <p:nvPr/>
          </p:nvSpPr>
          <p:spPr>
            <a:xfrm>
              <a:off x="1640206" y="2748947"/>
              <a:ext cx="681990" cy="307777"/>
            </a:xfrm>
            <a:prstGeom prst="rect">
              <a:avLst/>
            </a:prstGeom>
            <a:noFill/>
          </p:spPr>
          <p:txBody>
            <a:bodyPr wrap="square" rtlCol="0">
              <a:spAutoFit/>
            </a:bodyPr>
            <a:lstStyle/>
            <a:p>
              <a:r>
                <a:rPr lang="en-US" sz="700" dirty="0" err="1">
                  <a:latin typeface="Arial" panose="020B0604020202020204" pitchFamily="34" charset="0"/>
                  <a:cs typeface="Arial" panose="020B0604020202020204" pitchFamily="34" charset="0"/>
                </a:rPr>
                <a:t>Freshmore</a:t>
              </a:r>
              <a:endParaRPr lang="en-US"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Term 1</a:t>
              </a:r>
              <a:endParaRPr lang="en-SG" sz="700" dirty="0">
                <a:latin typeface="Arial" panose="020B0604020202020204" pitchFamily="34" charset="0"/>
                <a:cs typeface="Arial" panose="020B0604020202020204" pitchFamily="34" charset="0"/>
              </a:endParaRPr>
            </a:p>
          </p:txBody>
        </p:sp>
      </p:grpSp>
      <p:grpSp>
        <p:nvGrpSpPr>
          <p:cNvPr id="35" name="Group 34">
            <a:extLst>
              <a:ext uri="{FF2B5EF4-FFF2-40B4-BE49-F238E27FC236}">
                <a16:creationId xmlns:a16="http://schemas.microsoft.com/office/drawing/2014/main" id="{B8605D8F-F3E8-4B11-838C-88F7CEDB9C4E}"/>
              </a:ext>
            </a:extLst>
          </p:cNvPr>
          <p:cNvGrpSpPr/>
          <p:nvPr/>
        </p:nvGrpSpPr>
        <p:grpSpPr>
          <a:xfrm>
            <a:off x="2677160" y="2542544"/>
            <a:ext cx="901700" cy="514179"/>
            <a:chOff x="2677160" y="2542544"/>
            <a:chExt cx="901700" cy="514179"/>
          </a:xfrm>
        </p:grpSpPr>
        <p:sp>
          <p:nvSpPr>
            <p:cNvPr id="12" name="TextBox 11">
              <a:extLst>
                <a:ext uri="{FF2B5EF4-FFF2-40B4-BE49-F238E27FC236}">
                  <a16:creationId xmlns:a16="http://schemas.microsoft.com/office/drawing/2014/main" id="{EAB6C843-44FA-4E05-AFFA-6AA1A29D56EB}"/>
                </a:ext>
              </a:extLst>
            </p:cNvPr>
            <p:cNvSpPr txBox="1"/>
            <p:nvPr/>
          </p:nvSpPr>
          <p:spPr>
            <a:xfrm>
              <a:off x="2677161" y="2542544"/>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Course</a:t>
              </a:r>
              <a:endParaRPr lang="en-SG" sz="700" dirty="0">
                <a:solidFill>
                  <a:srgbClr val="1CB857"/>
                </a:solidFill>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5CC03D81-F0F6-48BC-BC4E-EACC647816CC}"/>
                </a:ext>
              </a:extLst>
            </p:cNvPr>
            <p:cNvSpPr txBox="1"/>
            <p:nvPr/>
          </p:nvSpPr>
          <p:spPr>
            <a:xfrm>
              <a:off x="2677160" y="2748946"/>
              <a:ext cx="901700"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Computational</a:t>
              </a:r>
            </a:p>
            <a:p>
              <a:r>
                <a:rPr lang="en-US" sz="700" dirty="0">
                  <a:latin typeface="Arial" panose="020B0604020202020204" pitchFamily="34" charset="0"/>
                  <a:cs typeface="Arial" panose="020B0604020202020204" pitchFamily="34" charset="0"/>
                </a:rPr>
                <a:t>Design Thinking</a:t>
              </a:r>
              <a:endParaRPr lang="en-SG" sz="700" dirty="0">
                <a:latin typeface="Arial" panose="020B0604020202020204" pitchFamily="34" charset="0"/>
                <a:cs typeface="Arial" panose="020B0604020202020204" pitchFamily="34" charset="0"/>
              </a:endParaRPr>
            </a:p>
          </p:txBody>
        </p:sp>
      </p:grpSp>
      <p:grpSp>
        <p:nvGrpSpPr>
          <p:cNvPr id="36" name="Group 35">
            <a:extLst>
              <a:ext uri="{FF2B5EF4-FFF2-40B4-BE49-F238E27FC236}">
                <a16:creationId xmlns:a16="http://schemas.microsoft.com/office/drawing/2014/main" id="{BBD29DE9-228F-4A4C-9829-A39EFB612737}"/>
              </a:ext>
            </a:extLst>
          </p:cNvPr>
          <p:cNvGrpSpPr/>
          <p:nvPr/>
        </p:nvGrpSpPr>
        <p:grpSpPr>
          <a:xfrm>
            <a:off x="3811902" y="2542545"/>
            <a:ext cx="913130" cy="406457"/>
            <a:chOff x="3681730" y="2542545"/>
            <a:chExt cx="913130" cy="406457"/>
          </a:xfrm>
        </p:grpSpPr>
        <p:sp>
          <p:nvSpPr>
            <p:cNvPr id="11" name="TextBox 10">
              <a:extLst>
                <a:ext uri="{FF2B5EF4-FFF2-40B4-BE49-F238E27FC236}">
                  <a16:creationId xmlns:a16="http://schemas.microsoft.com/office/drawing/2014/main" id="{164DB152-BE2D-4C28-99EB-218DCF655C68}"/>
                </a:ext>
              </a:extLst>
            </p:cNvPr>
            <p:cNvSpPr txBox="1"/>
            <p:nvPr/>
          </p:nvSpPr>
          <p:spPr>
            <a:xfrm>
              <a:off x="3681730" y="2542545"/>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Date</a:t>
              </a:r>
              <a:endParaRPr lang="en-SG" sz="700" dirty="0">
                <a:solidFill>
                  <a:srgbClr val="1CB857"/>
                </a:solidFill>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6B8F6F72-B749-4696-A7F2-F574AB7BB21A}"/>
                </a:ext>
              </a:extLst>
            </p:cNvPr>
            <p:cNvSpPr txBox="1"/>
            <p:nvPr/>
          </p:nvSpPr>
          <p:spPr>
            <a:xfrm>
              <a:off x="3693160" y="2748947"/>
              <a:ext cx="901700" cy="200055"/>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2023</a:t>
              </a:r>
              <a:endParaRPr lang="en-SG" sz="700" dirty="0">
                <a:latin typeface="Arial" panose="020B0604020202020204" pitchFamily="34" charset="0"/>
                <a:cs typeface="Arial" panose="020B0604020202020204" pitchFamily="34" charset="0"/>
              </a:endParaRPr>
            </a:p>
          </p:txBody>
        </p:sp>
      </p:grpSp>
      <p:sp>
        <p:nvSpPr>
          <p:cNvPr id="28" name="TextBox 27">
            <a:extLst>
              <a:ext uri="{FF2B5EF4-FFF2-40B4-BE49-F238E27FC236}">
                <a16:creationId xmlns:a16="http://schemas.microsoft.com/office/drawing/2014/main" id="{F65F1D03-BCF8-4F9D-A32D-3A629A08BDC3}"/>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0A290914-78CA-407F-981D-11783931DAD9}"/>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73897E38-0107-0586-8BE2-5F11211CDA75}"/>
              </a:ext>
            </a:extLst>
          </p:cNvPr>
          <p:cNvSpPr/>
          <p:nvPr/>
        </p:nvSpPr>
        <p:spPr>
          <a:xfrm>
            <a:off x="5297808" y="654752"/>
            <a:ext cx="4150995" cy="5910835"/>
          </a:xfrm>
          <a:prstGeom prst="rect">
            <a:avLst/>
          </a:prstGeom>
          <a:solidFill>
            <a:schemeClr val="tx1"/>
          </a:solidFill>
          <a:ln w="31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BEST PICTURE</a:t>
            </a:r>
            <a:endParaRPr lang="en-SG" sz="1801" dirty="0">
              <a:solidFill>
                <a:schemeClr val="tx1"/>
              </a:solidFill>
            </a:endParaRPr>
          </a:p>
        </p:txBody>
      </p:sp>
      <p:grpSp>
        <p:nvGrpSpPr>
          <p:cNvPr id="24" name="Group 23">
            <a:extLst>
              <a:ext uri="{FF2B5EF4-FFF2-40B4-BE49-F238E27FC236}">
                <a16:creationId xmlns:a16="http://schemas.microsoft.com/office/drawing/2014/main" id="{034B053A-BBF3-3C54-5943-40EEAA37726B}"/>
              </a:ext>
            </a:extLst>
          </p:cNvPr>
          <p:cNvGrpSpPr/>
          <p:nvPr/>
        </p:nvGrpSpPr>
        <p:grpSpPr>
          <a:xfrm>
            <a:off x="1640209" y="3279063"/>
            <a:ext cx="2967992" cy="3286524"/>
            <a:chOff x="1640209" y="3279063"/>
            <a:chExt cx="2967992" cy="3286524"/>
          </a:xfrm>
        </p:grpSpPr>
        <p:sp>
          <p:nvSpPr>
            <p:cNvPr id="25" name="TextBox 24">
              <a:extLst>
                <a:ext uri="{FF2B5EF4-FFF2-40B4-BE49-F238E27FC236}">
                  <a16:creationId xmlns:a16="http://schemas.microsoft.com/office/drawing/2014/main" id="{9DC9F00D-97E7-2D29-A544-7B7A4F9703B3}"/>
                </a:ext>
              </a:extLst>
            </p:cNvPr>
            <p:cNvSpPr txBox="1"/>
            <p:nvPr/>
          </p:nvSpPr>
          <p:spPr>
            <a:xfrm>
              <a:off x="1640209" y="3279063"/>
              <a:ext cx="2967991" cy="461665"/>
            </a:xfrm>
            <a:prstGeom prst="rect">
              <a:avLst/>
            </a:prstGeom>
            <a:noFill/>
          </p:spPr>
          <p:txBody>
            <a:bodyPr wrap="square" lIns="91440" tIns="45720" rIns="91440" bIns="45720" rtlCol="0" anchor="t">
              <a:spAutoFit/>
            </a:bodyPr>
            <a:lstStyle/>
            <a:p>
              <a:r>
                <a:rPr lang="en-US" sz="800" b="1" dirty="0">
                  <a:solidFill>
                    <a:srgbClr val="B31261"/>
                  </a:solidFill>
                  <a:latin typeface="Consolas" panose="020B0609020204030204" pitchFamily="49" charset="0"/>
                </a:rPr>
                <a:t>&lt;Overview Description&gt;</a:t>
              </a:r>
            </a:p>
            <a:p>
              <a:r>
                <a:rPr lang="en-US" sz="800" b="1" dirty="0">
                  <a:solidFill>
                    <a:srgbClr val="B31261"/>
                  </a:solidFill>
                  <a:latin typeface="Consolas" panose="020B0609020204030204" pitchFamily="49" charset="0"/>
                </a:rPr>
                <a:t>&lt;Part A: Schematic Design&gt;</a:t>
              </a:r>
              <a:endParaRPr lang="en-US" sz="800" dirty="0">
                <a:solidFill>
                  <a:srgbClr val="B31261"/>
                </a:solidFill>
                <a:latin typeface="Consolas" panose="020B0609020204030204" pitchFamily="49" charset="0"/>
              </a:endParaRPr>
            </a:p>
            <a:p>
              <a:endParaRPr lang="en-US" sz="800" b="1" dirty="0">
                <a:solidFill>
                  <a:srgbClr val="B31261"/>
                </a:solidFill>
                <a:latin typeface="Consolas"/>
              </a:endParaRPr>
            </a:p>
          </p:txBody>
        </p:sp>
        <p:sp>
          <p:nvSpPr>
            <p:cNvPr id="26" name="Rectangle 25">
              <a:extLst>
                <a:ext uri="{FF2B5EF4-FFF2-40B4-BE49-F238E27FC236}">
                  <a16:creationId xmlns:a16="http://schemas.microsoft.com/office/drawing/2014/main" id="{6E17F535-F6F9-ECB4-2C58-758E19F9754F}"/>
                </a:ext>
              </a:extLst>
            </p:cNvPr>
            <p:cNvSpPr/>
            <p:nvPr/>
          </p:nvSpPr>
          <p:spPr>
            <a:xfrm>
              <a:off x="1640210" y="3394714"/>
              <a:ext cx="2967991" cy="31708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idea of building this 3D model is to combine 2 different types of patterns to create a brand new, more interesting parametric design.</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2 patterns that I used to fuse together is a wave pattern and a rippling effect pattern, which I segregated out in the full Grasshopper code into different groups. (More on what each group of Grasshopper does in the ‘Building Process’ slides 6 and 7)</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A key challenge was that I had a lot of ideas on what I want to do for my design but am still lacking the technical knowledge such as the types of functions available in Grasshopper that I can use to achieve my objectives. An example is that I wanted to create volume for my 3D model, since I needed to 3D print it. However, I was not sure how exactly to do it, I explored the idea of ‘stretching’ the 3D model, but the ‘Stretch’ function did not work. Hence after consulting the professors and reading up on the SUTD ASD course notes, I realized that the ‘Extrude’ function is the function I was looking for.</a:t>
              </a:r>
            </a:p>
            <a:p>
              <a:endParaRPr lang="en-US" sz="800" dirty="0">
                <a:solidFill>
                  <a:srgbClr val="B31261"/>
                </a:solidFill>
                <a:latin typeface="Consolas" panose="020B0609020204030204" pitchFamily="49" charset="0"/>
              </a:endParaRPr>
            </a:p>
            <a:p>
              <a:endParaRPr lang="en-US" sz="800" dirty="0">
                <a:solidFill>
                  <a:srgbClr val="B31261"/>
                </a:solidFill>
                <a:latin typeface="Consolas" panose="020B0609020204030204" pitchFamily="49" charset="0"/>
              </a:endParaRPr>
            </a:p>
          </p:txBody>
        </p:sp>
      </p:grpSp>
      <p:pic>
        <p:nvPicPr>
          <p:cNvPr id="4" name="Picture 3" descr="A blue and black background&#10;&#10;Description automatically generated">
            <a:extLst>
              <a:ext uri="{FF2B5EF4-FFF2-40B4-BE49-F238E27FC236}">
                <a16:creationId xmlns:a16="http://schemas.microsoft.com/office/drawing/2014/main" id="{23298698-9C01-01AB-ED4B-4C82A7CCC1AD}"/>
              </a:ext>
            </a:extLst>
          </p:cNvPr>
          <p:cNvPicPr>
            <a:picLocks noChangeAspect="1"/>
          </p:cNvPicPr>
          <p:nvPr/>
        </p:nvPicPr>
        <p:blipFill rotWithShape="1">
          <a:blip r:embed="rId2">
            <a:extLst>
              <a:ext uri="{28A0092B-C50C-407E-A947-70E740481C1C}">
                <a14:useLocalDpi xmlns:a14="http://schemas.microsoft.com/office/drawing/2010/main" val="0"/>
              </a:ext>
            </a:extLst>
          </a:blip>
          <a:srcRect l="20680" t="5163" r="16608" b="-5163"/>
          <a:stretch/>
        </p:blipFill>
        <p:spPr>
          <a:xfrm>
            <a:off x="5412115" y="1603370"/>
            <a:ext cx="3985885" cy="4766950"/>
          </a:xfrm>
          <a:prstGeom prst="rect">
            <a:avLst/>
          </a:prstGeom>
        </p:spPr>
      </p:pic>
    </p:spTree>
    <p:extLst>
      <p:ext uri="{BB962C8B-B14F-4D97-AF65-F5344CB8AC3E}">
        <p14:creationId xmlns:p14="http://schemas.microsoft.com/office/powerpoint/2010/main" val="208710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793967B-36DB-410B-9C83-5D5BB92DCBF4}"/>
              </a:ext>
            </a:extLst>
          </p:cNvPr>
          <p:cNvSpPr/>
          <p:nvPr/>
        </p:nvSpPr>
        <p:spPr>
          <a:xfrm>
            <a:off x="1640210" y="580394"/>
            <a:ext cx="2967991" cy="59613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&lt;Animation Process&gt;</a:t>
            </a:r>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GIF animation in the cover page shows the physical change of the 3D model as the number slider that controls parameter s is being changed.</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I did not create an animation for the physical change of the 3D model for parameter k as the  physical change in the 3D model is too drastic with any small change in parameter k.  </a:t>
            </a:r>
          </a:p>
          <a:p>
            <a:endParaRPr lang="en-US" sz="800" b="1"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Picture 03 shows the physical change of expanding the 3D model as the number slider that controls the number of points on one of the sides in the surface of points group of Grasshopper is increased from 0 to 90. </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Picture 04 shows the physical change of the 3D model gradually unflattening as the number slider that controls the amplitude of the rippling effect pattern is being increased from 0 to 10.</a:t>
            </a:r>
            <a:endParaRPr lang="en-US" sz="800" b="1" dirty="0">
              <a:solidFill>
                <a:srgbClr val="B31261"/>
              </a:solidFill>
              <a:latin typeface="Consolas" panose="020B0609020204030204" pitchFamily="49" charset="0"/>
            </a:endParaRPr>
          </a:p>
          <a:p>
            <a:endParaRPr lang="en-US" sz="800" b="1">
              <a:solidFill>
                <a:srgbClr val="B31261"/>
              </a:solidFill>
              <a:latin typeface="Consolas" panose="020B0609020204030204" pitchFamily="49" charset="0"/>
            </a:endParaRPr>
          </a:p>
          <a:p>
            <a:endParaRPr lang="en-US" sz="800" b="1" dirty="0">
              <a:solidFill>
                <a:srgbClr val="B31261"/>
              </a:solidFill>
              <a:latin typeface="Consolas" panose="020B0609020204030204" pitchFamily="49" charset="0"/>
            </a:endParaRPr>
          </a:p>
          <a:p>
            <a:r>
              <a:rPr lang="en-US" sz="800" b="1" dirty="0">
                <a:solidFill>
                  <a:srgbClr val="B31261"/>
                </a:solidFill>
                <a:latin typeface="Consolas" panose="020B0609020204030204" pitchFamily="49" charset="0"/>
              </a:rPr>
              <a:t>&lt;Part B: Variation Analysis&gt;</a:t>
            </a:r>
          </a:p>
          <a:p>
            <a:r>
              <a:rPr lang="en-US" sz="800" dirty="0">
                <a:solidFill>
                  <a:srgbClr val="B31261"/>
                </a:solidFill>
                <a:latin typeface="Consolas" panose="020B0609020204030204" pitchFamily="49" charset="0"/>
              </a:rPr>
              <a:t>The parameters that I varied falls under the group of Grasshopper code (see picture 01 for the full Grasshopper code of the 3D model) that creates the wave pattern, with the mathematical formula in the ‘</a:t>
            </a:r>
            <a:r>
              <a:rPr lang="en-US" sz="800" dirty="0" err="1">
                <a:solidFill>
                  <a:srgbClr val="B31261"/>
                </a:solidFill>
                <a:latin typeface="Consolas" panose="020B0609020204030204" pitchFamily="49" charset="0"/>
              </a:rPr>
              <a:t>GhPython</a:t>
            </a:r>
            <a:r>
              <a:rPr lang="en-US" sz="800" dirty="0">
                <a:solidFill>
                  <a:srgbClr val="B31261"/>
                </a:solidFill>
                <a:latin typeface="Consolas" panose="020B0609020204030204" pitchFamily="49" charset="0"/>
              </a:rPr>
              <a:t> Script’ command: z = sin(x) + k * sin(y * s), where z is the output parameter connected to the z-coordinates, x and y being constant parameters that also determine the rectangular length and breadth of the 3D model, and the remaining k and s parameters are the parameters that are varied (see picture 02) to create the many variation designs for the ‘Part B: Variation Analysis’ section. (see the next slide for the designs)</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For each 3D model variation in the next slide, they are labelled with the value input of the k and s parameters, the surface area, height, material and the time required to 3D print the 3D model variation. </a:t>
            </a:r>
          </a:p>
          <a:p>
            <a:endParaRPr lang="en-US" sz="800" dirty="0">
              <a:solidFill>
                <a:srgbClr val="B31261"/>
              </a:solidFill>
              <a:latin typeface="Consolas" panose="020B0609020204030204" pitchFamily="49" charset="0"/>
            </a:endParaRPr>
          </a:p>
        </p:txBody>
      </p:sp>
      <p:sp>
        <p:nvSpPr>
          <p:cNvPr id="9" name="TextBox 8">
            <a:extLst>
              <a:ext uri="{FF2B5EF4-FFF2-40B4-BE49-F238E27FC236}">
                <a16:creationId xmlns:a16="http://schemas.microsoft.com/office/drawing/2014/main" id="{C7893DD7-A704-4D41-B788-C441E3C3E860}"/>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11" name="TextBox 10">
            <a:extLst>
              <a:ext uri="{FF2B5EF4-FFF2-40B4-BE49-F238E27FC236}">
                <a16:creationId xmlns:a16="http://schemas.microsoft.com/office/drawing/2014/main" id="{E9576400-66F8-4A3B-B9E5-8435611C3201}"/>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13C42860-F849-44BB-8571-8825522FB242}"/>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grpSp>
        <p:nvGrpSpPr>
          <p:cNvPr id="18" name="Group 17">
            <a:extLst>
              <a:ext uri="{FF2B5EF4-FFF2-40B4-BE49-F238E27FC236}">
                <a16:creationId xmlns:a16="http://schemas.microsoft.com/office/drawing/2014/main" id="{6969E053-D012-5651-967D-42D53C597D3C}"/>
              </a:ext>
            </a:extLst>
          </p:cNvPr>
          <p:cNvGrpSpPr/>
          <p:nvPr/>
        </p:nvGrpSpPr>
        <p:grpSpPr>
          <a:xfrm>
            <a:off x="297817" y="4889187"/>
            <a:ext cx="1038224" cy="2022286"/>
            <a:chOff x="297817" y="4663443"/>
            <a:chExt cx="1038224" cy="2022286"/>
          </a:xfrm>
        </p:grpSpPr>
        <p:sp>
          <p:nvSpPr>
            <p:cNvPr id="19" name="TextBox 18">
              <a:extLst>
                <a:ext uri="{FF2B5EF4-FFF2-40B4-BE49-F238E27FC236}">
                  <a16:creationId xmlns:a16="http://schemas.microsoft.com/office/drawing/2014/main" id="{B4C77919-8BE4-4DD7-8E3C-4FD57CFB0E2F}"/>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20" name="TextBox 19">
              <a:extLst>
                <a:ext uri="{FF2B5EF4-FFF2-40B4-BE49-F238E27FC236}">
                  <a16:creationId xmlns:a16="http://schemas.microsoft.com/office/drawing/2014/main" id="{6F7043E0-B9F6-444C-9EBA-5E3DE086E1DE}"/>
                </a:ext>
              </a:extLst>
            </p:cNvPr>
            <p:cNvSpPr txBox="1"/>
            <p:nvPr/>
          </p:nvSpPr>
          <p:spPr>
            <a:xfrm>
              <a:off x="297817" y="4869847"/>
              <a:ext cx="1038224" cy="1815882"/>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Complete Grasshopper code of the 3D model</a:t>
              </a:r>
            </a:p>
            <a:p>
              <a:r>
                <a:rPr lang="en-US" sz="700" dirty="0">
                  <a:latin typeface="Arial" panose="020B0604020202020204" pitchFamily="34" charset="0"/>
                  <a:cs typeface="Arial" panose="020B0604020202020204" pitchFamily="34" charset="0"/>
                </a:rPr>
                <a:t>02 Controls of the 3D model to create each of the 3D model variations for variation analysis Grasshopper of the 3D model</a:t>
              </a:r>
            </a:p>
            <a:p>
              <a:r>
                <a:rPr lang="en-US" sz="700" dirty="0">
                  <a:latin typeface="Arial" panose="020B0604020202020204" pitchFamily="34" charset="0"/>
                  <a:cs typeface="Arial" panose="020B0604020202020204" pitchFamily="34" charset="0"/>
                </a:rPr>
                <a:t>03 Expanding the 3D model</a:t>
              </a:r>
            </a:p>
            <a:p>
              <a:r>
                <a:rPr lang="en-US" sz="700" dirty="0">
                  <a:latin typeface="Arial" panose="020B0604020202020204" pitchFamily="34" charset="0"/>
                  <a:cs typeface="Arial" panose="020B0604020202020204" pitchFamily="34" charset="0"/>
                </a:rPr>
                <a:t>04 Unflattening the 3D model</a:t>
              </a: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37" name="TextBox 36">
            <a:extLst>
              <a:ext uri="{FF2B5EF4-FFF2-40B4-BE49-F238E27FC236}">
                <a16:creationId xmlns:a16="http://schemas.microsoft.com/office/drawing/2014/main" id="{3CF52D6A-C9F7-379E-41DF-39CE6D157B9D}"/>
              </a:ext>
            </a:extLst>
          </p:cNvPr>
          <p:cNvSpPr txBox="1"/>
          <p:nvPr/>
        </p:nvSpPr>
        <p:spPr>
          <a:xfrm>
            <a:off x="297817" y="580397"/>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References</a:t>
            </a:r>
            <a:endParaRPr lang="en-SG" sz="700" dirty="0">
              <a:solidFill>
                <a:srgbClr val="1CB857"/>
              </a:solidFill>
              <a:latin typeface="Arial" panose="020B060402020202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BCDAC139-D836-6837-2C32-CCB714FD9647}"/>
              </a:ext>
            </a:extLst>
          </p:cNvPr>
          <p:cNvSpPr txBox="1"/>
          <p:nvPr/>
        </p:nvSpPr>
        <p:spPr>
          <a:xfrm>
            <a:off x="297816" y="786801"/>
            <a:ext cx="937273" cy="954107"/>
          </a:xfrm>
          <a:prstGeom prst="rect">
            <a:avLst/>
          </a:prstGeom>
          <a:noFill/>
        </p:spPr>
        <p:txBody>
          <a:bodyPr wrap="square" rtlCol="0">
            <a:spAutoFit/>
          </a:bodyPr>
          <a:lstStyle/>
          <a:p>
            <a:r>
              <a:rPr lang="en-US" sz="700" dirty="0" err="1">
                <a:latin typeface="Arial" panose="020B0604020202020204" pitchFamily="34" charset="0"/>
                <a:cs typeface="Arial" panose="020B0604020202020204" pitchFamily="34" charset="0"/>
              </a:rPr>
              <a:t>UltiMaker</a:t>
            </a:r>
            <a:r>
              <a:rPr lang="en-US" sz="700" dirty="0">
                <a:latin typeface="Arial" panose="020B0604020202020204" pitchFamily="34" charset="0"/>
                <a:cs typeface="Arial" panose="020B0604020202020204" pitchFamily="34" charset="0"/>
              </a:rPr>
              <a:t>. (2023). </a:t>
            </a:r>
            <a:r>
              <a:rPr lang="en-US" sz="700" dirty="0" err="1">
                <a:latin typeface="Arial" panose="020B0604020202020204" pitchFamily="34" charset="0"/>
                <a:cs typeface="Arial" panose="020B0604020202020204" pitchFamily="34" charset="0"/>
              </a:rPr>
              <a:t>UltiMaker</a:t>
            </a:r>
            <a:r>
              <a:rPr lang="en-US" sz="700" dirty="0">
                <a:latin typeface="Arial" panose="020B0604020202020204" pitchFamily="34" charset="0"/>
                <a:cs typeface="Arial" panose="020B0604020202020204" pitchFamily="34" charset="0"/>
              </a:rPr>
              <a:t> </a:t>
            </a:r>
            <a:r>
              <a:rPr lang="en-US" sz="700" dirty="0" err="1">
                <a:latin typeface="Arial" panose="020B0604020202020204" pitchFamily="34" charset="0"/>
                <a:cs typeface="Arial" panose="020B0604020202020204" pitchFamily="34" charset="0"/>
              </a:rPr>
              <a:t>Cura</a:t>
            </a:r>
            <a:r>
              <a:rPr lang="en-US" sz="700" dirty="0">
                <a:latin typeface="Arial" panose="020B0604020202020204" pitchFamily="34" charset="0"/>
                <a:cs typeface="Arial" panose="020B0604020202020204" pitchFamily="34" charset="0"/>
              </a:rPr>
              <a:t>. Software Download. October 5, 2023 </a:t>
            </a:r>
            <a:r>
              <a:rPr lang="en-SG" sz="700" b="0" i="0" dirty="0">
                <a:solidFill>
                  <a:srgbClr val="0F0F0F"/>
                </a:solidFill>
                <a:effectLst/>
                <a:latin typeface="Arial" panose="020B0604020202020204" pitchFamily="34" charset="0"/>
                <a:cs typeface="Arial" panose="020B0604020202020204" pitchFamily="34" charset="0"/>
                <a:hlinkClick r:id="rId2"/>
              </a:rPr>
              <a:t>https://ultimaker.com/software/ultimaker-cura/</a:t>
            </a:r>
            <a:r>
              <a:rPr lang="en-SG" sz="700" b="0" i="0" dirty="0">
                <a:solidFill>
                  <a:srgbClr val="0F0F0F"/>
                </a:solidFill>
                <a:effectLst/>
                <a:latin typeface="Arial" panose="020B0604020202020204" pitchFamily="34" charset="0"/>
                <a:cs typeface="Arial" panose="020B0604020202020204" pitchFamily="34" charset="0"/>
              </a:rPr>
              <a:t> </a:t>
            </a:r>
          </a:p>
        </p:txBody>
      </p:sp>
      <p:sp>
        <p:nvSpPr>
          <p:cNvPr id="39" name="TextBox 38">
            <a:extLst>
              <a:ext uri="{FF2B5EF4-FFF2-40B4-BE49-F238E27FC236}">
                <a16:creationId xmlns:a16="http://schemas.microsoft.com/office/drawing/2014/main" id="{4AB51EE4-AB0E-1BE9-3E47-86E1263BB466}"/>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grpSp>
        <p:nvGrpSpPr>
          <p:cNvPr id="8" name="Group 7">
            <a:extLst>
              <a:ext uri="{FF2B5EF4-FFF2-40B4-BE49-F238E27FC236}">
                <a16:creationId xmlns:a16="http://schemas.microsoft.com/office/drawing/2014/main" id="{839CD125-54E6-24D1-55E7-5FCA95DF66D7}"/>
              </a:ext>
            </a:extLst>
          </p:cNvPr>
          <p:cNvGrpSpPr/>
          <p:nvPr/>
        </p:nvGrpSpPr>
        <p:grpSpPr>
          <a:xfrm>
            <a:off x="5287196" y="663827"/>
            <a:ext cx="4161450" cy="5898828"/>
            <a:chOff x="446751" y="654751"/>
            <a:chExt cx="4161450" cy="5898828"/>
          </a:xfrm>
        </p:grpSpPr>
        <p:sp>
          <p:nvSpPr>
            <p:cNvPr id="10" name="Rectangle 9">
              <a:extLst>
                <a:ext uri="{FF2B5EF4-FFF2-40B4-BE49-F238E27FC236}">
                  <a16:creationId xmlns:a16="http://schemas.microsoft.com/office/drawing/2014/main" id="{C20D2405-89E8-065A-CE89-E07CF84024E1}"/>
                </a:ext>
              </a:extLst>
            </p:cNvPr>
            <p:cNvSpPr/>
            <p:nvPr/>
          </p:nvSpPr>
          <p:spPr>
            <a:xfrm>
              <a:off x="457205" y="3641379"/>
              <a:ext cx="4150995" cy="1416733"/>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15" name="Rectangle 14">
              <a:extLst>
                <a:ext uri="{FF2B5EF4-FFF2-40B4-BE49-F238E27FC236}">
                  <a16:creationId xmlns:a16="http://schemas.microsoft.com/office/drawing/2014/main" id="{3E962472-D7AE-5AB4-EDA7-174BEEE13E86}"/>
                </a:ext>
              </a:extLst>
            </p:cNvPr>
            <p:cNvSpPr/>
            <p:nvPr/>
          </p:nvSpPr>
          <p:spPr>
            <a:xfrm>
              <a:off x="446751" y="5123894"/>
              <a:ext cx="4161450" cy="1429685"/>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16" name="Rectangle 15">
              <a:extLst>
                <a:ext uri="{FF2B5EF4-FFF2-40B4-BE49-F238E27FC236}">
                  <a16:creationId xmlns:a16="http://schemas.microsoft.com/office/drawing/2014/main" id="{FB821617-34BB-4757-29FE-F4669F02F0D2}"/>
                </a:ext>
              </a:extLst>
            </p:cNvPr>
            <p:cNvSpPr/>
            <p:nvPr/>
          </p:nvSpPr>
          <p:spPr>
            <a:xfrm>
              <a:off x="457205" y="654751"/>
              <a:ext cx="4150995" cy="1416733"/>
            </a:xfrm>
            <a:prstGeom prst="rect">
              <a:avLst/>
            </a:prstGeom>
            <a:solidFill>
              <a:srgbClr val="D4D0C7"/>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17" name="Rectangle 16">
              <a:extLst>
                <a:ext uri="{FF2B5EF4-FFF2-40B4-BE49-F238E27FC236}">
                  <a16:creationId xmlns:a16="http://schemas.microsoft.com/office/drawing/2014/main" id="{A377B356-4AAF-9D96-53C7-489465360E2C}"/>
                </a:ext>
              </a:extLst>
            </p:cNvPr>
            <p:cNvSpPr/>
            <p:nvPr/>
          </p:nvSpPr>
          <p:spPr>
            <a:xfrm>
              <a:off x="457205" y="2150218"/>
              <a:ext cx="4150995" cy="1416733"/>
            </a:xfrm>
            <a:prstGeom prst="rect">
              <a:avLst/>
            </a:prstGeom>
            <a:solidFill>
              <a:srgbClr val="D4D0C7"/>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grpSp>
      <p:sp>
        <p:nvSpPr>
          <p:cNvPr id="22" name="Rectangle 21">
            <a:extLst>
              <a:ext uri="{FF2B5EF4-FFF2-40B4-BE49-F238E27FC236}">
                <a16:creationId xmlns:a16="http://schemas.microsoft.com/office/drawing/2014/main" id="{839180B8-082F-D5E5-2951-7B986B6057E4}"/>
              </a:ext>
            </a:extLst>
          </p:cNvPr>
          <p:cNvSpPr/>
          <p:nvPr/>
        </p:nvSpPr>
        <p:spPr>
          <a:xfrm>
            <a:off x="5287193" y="5144612"/>
            <a:ext cx="4161450" cy="141804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sp>
        <p:nvSpPr>
          <p:cNvPr id="30" name="Rectangle 29">
            <a:extLst>
              <a:ext uri="{FF2B5EF4-FFF2-40B4-BE49-F238E27FC236}">
                <a16:creationId xmlns:a16="http://schemas.microsoft.com/office/drawing/2014/main" id="{E5755788-C2CE-A830-6A8D-0250DCF5E41C}"/>
              </a:ext>
            </a:extLst>
          </p:cNvPr>
          <p:cNvSpPr/>
          <p:nvPr/>
        </p:nvSpPr>
        <p:spPr>
          <a:xfrm>
            <a:off x="5297650" y="3645686"/>
            <a:ext cx="4150994" cy="142670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pic>
        <p:nvPicPr>
          <p:cNvPr id="25" name="Picture 24" descr="A screenshot of a graph&#10;&#10;Description automatically generated">
            <a:extLst>
              <a:ext uri="{FF2B5EF4-FFF2-40B4-BE49-F238E27FC236}">
                <a16:creationId xmlns:a16="http://schemas.microsoft.com/office/drawing/2014/main" id="{F12FC010-FA71-F9C7-BC9D-B6E81562A6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33957" y="2179698"/>
            <a:ext cx="3143629" cy="1398247"/>
          </a:xfrm>
          <a:prstGeom prst="rect">
            <a:avLst/>
          </a:prstGeom>
        </p:spPr>
      </p:pic>
      <p:sp>
        <p:nvSpPr>
          <p:cNvPr id="28" name="Rectangle 27">
            <a:extLst>
              <a:ext uri="{FF2B5EF4-FFF2-40B4-BE49-F238E27FC236}">
                <a16:creationId xmlns:a16="http://schemas.microsoft.com/office/drawing/2014/main" id="{873918FC-41CC-2121-D196-53F0D703721B}"/>
              </a:ext>
            </a:extLst>
          </p:cNvPr>
          <p:cNvSpPr/>
          <p:nvPr/>
        </p:nvSpPr>
        <p:spPr>
          <a:xfrm>
            <a:off x="5297798" y="2159293"/>
            <a:ext cx="4150994" cy="140205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pic>
        <p:nvPicPr>
          <p:cNvPr id="5" name="Picture 4" descr="A screenshot of a computer&#10;&#10;Description automatically generated">
            <a:extLst>
              <a:ext uri="{FF2B5EF4-FFF2-40B4-BE49-F238E27FC236}">
                <a16:creationId xmlns:a16="http://schemas.microsoft.com/office/drawing/2014/main" id="{55E1FB51-0074-3192-4AE6-267CC6D32D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19947" y="676677"/>
            <a:ext cx="4095941" cy="1377415"/>
          </a:xfrm>
          <a:prstGeom prst="rect">
            <a:avLst/>
          </a:prstGeom>
        </p:spPr>
      </p:pic>
      <p:sp>
        <p:nvSpPr>
          <p:cNvPr id="24" name="Rectangle 23">
            <a:extLst>
              <a:ext uri="{FF2B5EF4-FFF2-40B4-BE49-F238E27FC236}">
                <a16:creationId xmlns:a16="http://schemas.microsoft.com/office/drawing/2014/main" id="{D23D2D07-7C95-DCA2-17BB-82592E71B5CF}"/>
              </a:ext>
            </a:extLst>
          </p:cNvPr>
          <p:cNvSpPr/>
          <p:nvPr/>
        </p:nvSpPr>
        <p:spPr>
          <a:xfrm>
            <a:off x="5297798" y="659287"/>
            <a:ext cx="4150994" cy="1412197"/>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01</a:t>
            </a:r>
            <a:endParaRPr lang="en-SG" sz="4000" b="1" dirty="0">
              <a:solidFill>
                <a:schemeClr val="bg1"/>
              </a:solidFill>
            </a:endParaRPr>
          </a:p>
        </p:txBody>
      </p:sp>
      <p:pic>
        <p:nvPicPr>
          <p:cNvPr id="7" name="Picture 6" descr="A screen shot of a video game">
            <a:extLst>
              <a:ext uri="{FF2B5EF4-FFF2-40B4-BE49-F238E27FC236}">
                <a16:creationId xmlns:a16="http://schemas.microsoft.com/office/drawing/2014/main" id="{42F7B633-62A1-1171-04D6-9D8AF3078B46}"/>
              </a:ext>
            </a:extLst>
          </p:cNvPr>
          <p:cNvPicPr>
            <a:picLocks noChangeAspect="1"/>
          </p:cNvPicPr>
          <p:nvPr/>
        </p:nvPicPr>
        <p:blipFill rotWithShape="1">
          <a:blip r:embed="rId5">
            <a:extLst>
              <a:ext uri="{28A0092B-C50C-407E-A947-70E740481C1C}">
                <a14:useLocalDpi xmlns:a14="http://schemas.microsoft.com/office/drawing/2010/main" val="0"/>
              </a:ext>
            </a:extLst>
          </a:blip>
          <a:srcRect t="-1" b="3021"/>
          <a:stretch/>
        </p:blipFill>
        <p:spPr>
          <a:xfrm>
            <a:off x="6316986" y="3666432"/>
            <a:ext cx="1871171" cy="1360981"/>
          </a:xfrm>
          <a:prstGeom prst="rect">
            <a:avLst/>
          </a:prstGeom>
        </p:spPr>
      </p:pic>
      <p:pic>
        <p:nvPicPr>
          <p:cNvPr id="2" name="Picture 1" descr="A blue square object with white text&#10;&#10;Description automatically generated">
            <a:extLst>
              <a:ext uri="{FF2B5EF4-FFF2-40B4-BE49-F238E27FC236}">
                <a16:creationId xmlns:a16="http://schemas.microsoft.com/office/drawing/2014/main" id="{A7FAEB2C-7153-CFF8-D679-16AFC933E4D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64772" y="5168224"/>
            <a:ext cx="1834833" cy="1376125"/>
          </a:xfrm>
          <a:prstGeom prst="rect">
            <a:avLst/>
          </a:prstGeom>
        </p:spPr>
      </p:pic>
    </p:spTree>
    <p:extLst>
      <p:ext uri="{BB962C8B-B14F-4D97-AF65-F5344CB8AC3E}">
        <p14:creationId xmlns:p14="http://schemas.microsoft.com/office/powerpoint/2010/main" val="20558644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39" descr="A blue square with a black background">
            <a:extLst>
              <a:ext uri="{FF2B5EF4-FFF2-40B4-BE49-F238E27FC236}">
                <a16:creationId xmlns:a16="http://schemas.microsoft.com/office/drawing/2014/main" id="{DEFB075A-30E6-E26E-0170-A7D1E848F76B}"/>
              </a:ext>
            </a:extLst>
          </p:cNvPr>
          <p:cNvPicPr>
            <a:picLocks noChangeAspect="1"/>
          </p:cNvPicPr>
          <p:nvPr/>
        </p:nvPicPr>
        <p:blipFill rotWithShape="1">
          <a:blip r:embed="rId2">
            <a:extLst>
              <a:ext uri="{28A0092B-C50C-407E-A947-70E740481C1C}">
                <a14:useLocalDpi xmlns:a14="http://schemas.microsoft.com/office/drawing/2010/main" val="0"/>
              </a:ext>
            </a:extLst>
          </a:blip>
          <a:srcRect l="22058" r="25913"/>
          <a:stretch/>
        </p:blipFill>
        <p:spPr>
          <a:xfrm>
            <a:off x="7439028" y="4350914"/>
            <a:ext cx="2037547" cy="1448573"/>
          </a:xfrm>
          <a:prstGeom prst="rect">
            <a:avLst/>
          </a:prstGeom>
        </p:spPr>
      </p:pic>
      <p:pic>
        <p:nvPicPr>
          <p:cNvPr id="33" name="Picture 32" descr="A blue foam mat with holes&#10;&#10;Description automatically generated with medium confidence">
            <a:extLst>
              <a:ext uri="{FF2B5EF4-FFF2-40B4-BE49-F238E27FC236}">
                <a16:creationId xmlns:a16="http://schemas.microsoft.com/office/drawing/2014/main" id="{3AE50852-27CD-4792-B04A-7D1762D26BBA}"/>
              </a:ext>
            </a:extLst>
          </p:cNvPr>
          <p:cNvPicPr>
            <a:picLocks noChangeAspect="1"/>
          </p:cNvPicPr>
          <p:nvPr/>
        </p:nvPicPr>
        <p:blipFill rotWithShape="1">
          <a:blip r:embed="rId3">
            <a:extLst>
              <a:ext uri="{28A0092B-C50C-407E-A947-70E740481C1C}">
                <a14:useLocalDpi xmlns:a14="http://schemas.microsoft.com/office/drawing/2010/main" val="0"/>
              </a:ext>
            </a:extLst>
          </a:blip>
          <a:srcRect l="23597" t="-27" r="23999" b="27"/>
          <a:stretch/>
        </p:blipFill>
        <p:spPr>
          <a:xfrm>
            <a:off x="5309004" y="4350032"/>
            <a:ext cx="2041344" cy="1440904"/>
          </a:xfrm>
          <a:prstGeom prst="rect">
            <a:avLst/>
          </a:prstGeom>
        </p:spPr>
      </p:pic>
      <p:pic>
        <p:nvPicPr>
          <p:cNvPr id="31" name="Picture 30" descr="A blue wavy surface with black background&#10;&#10;Description automatically generated">
            <a:extLst>
              <a:ext uri="{FF2B5EF4-FFF2-40B4-BE49-F238E27FC236}">
                <a16:creationId xmlns:a16="http://schemas.microsoft.com/office/drawing/2014/main" id="{50D15147-2B68-010F-BDC7-F6EB0D9CBA4A}"/>
              </a:ext>
            </a:extLst>
          </p:cNvPr>
          <p:cNvPicPr>
            <a:picLocks noChangeAspect="1"/>
          </p:cNvPicPr>
          <p:nvPr/>
        </p:nvPicPr>
        <p:blipFill rotWithShape="1">
          <a:blip r:embed="rId4">
            <a:extLst>
              <a:ext uri="{28A0092B-C50C-407E-A947-70E740481C1C}">
                <a14:useLocalDpi xmlns:a14="http://schemas.microsoft.com/office/drawing/2010/main" val="0"/>
              </a:ext>
            </a:extLst>
          </a:blip>
          <a:srcRect l="24582" r="23651"/>
          <a:stretch/>
        </p:blipFill>
        <p:spPr>
          <a:xfrm>
            <a:off x="7435234" y="2841253"/>
            <a:ext cx="2032257" cy="1428043"/>
          </a:xfrm>
          <a:prstGeom prst="rect">
            <a:avLst/>
          </a:prstGeom>
        </p:spPr>
      </p:pic>
      <p:pic>
        <p:nvPicPr>
          <p:cNvPr id="26" name="Picture 25" descr="A blue wavy surface with black background&#10;&#10;Description automatically generated">
            <a:extLst>
              <a:ext uri="{FF2B5EF4-FFF2-40B4-BE49-F238E27FC236}">
                <a16:creationId xmlns:a16="http://schemas.microsoft.com/office/drawing/2014/main" id="{96D8687A-F93F-C4D1-ED89-162DF22ACB73}"/>
              </a:ext>
            </a:extLst>
          </p:cNvPr>
          <p:cNvPicPr>
            <a:picLocks noChangeAspect="1"/>
          </p:cNvPicPr>
          <p:nvPr/>
        </p:nvPicPr>
        <p:blipFill rotWithShape="1">
          <a:blip r:embed="rId5">
            <a:extLst>
              <a:ext uri="{28A0092B-C50C-407E-A947-70E740481C1C}">
                <a14:useLocalDpi xmlns:a14="http://schemas.microsoft.com/office/drawing/2010/main" val="0"/>
              </a:ext>
            </a:extLst>
          </a:blip>
          <a:srcRect l="23081" r="24040"/>
          <a:stretch/>
        </p:blipFill>
        <p:spPr>
          <a:xfrm>
            <a:off x="5309004" y="2844383"/>
            <a:ext cx="2061431" cy="1437725"/>
          </a:xfrm>
          <a:prstGeom prst="rect">
            <a:avLst/>
          </a:prstGeom>
        </p:spPr>
      </p:pic>
      <p:pic>
        <p:nvPicPr>
          <p:cNvPr id="22" name="Picture 21" descr="A blue plastic panel with holes&#10;&#10;Description automatically generated with medium confidence">
            <a:extLst>
              <a:ext uri="{FF2B5EF4-FFF2-40B4-BE49-F238E27FC236}">
                <a16:creationId xmlns:a16="http://schemas.microsoft.com/office/drawing/2014/main" id="{01D3AB85-B3EF-5E0F-CF70-C3731AF72EBA}"/>
              </a:ext>
            </a:extLst>
          </p:cNvPr>
          <p:cNvPicPr>
            <a:picLocks noChangeAspect="1"/>
          </p:cNvPicPr>
          <p:nvPr/>
        </p:nvPicPr>
        <p:blipFill rotWithShape="1">
          <a:blip r:embed="rId6">
            <a:extLst>
              <a:ext uri="{28A0092B-C50C-407E-A947-70E740481C1C}">
                <a14:useLocalDpi xmlns:a14="http://schemas.microsoft.com/office/drawing/2010/main" val="0"/>
              </a:ext>
            </a:extLst>
          </a:blip>
          <a:srcRect l="25026" t="1233" r="22848" b="-1233"/>
          <a:stretch/>
        </p:blipFill>
        <p:spPr>
          <a:xfrm>
            <a:off x="7435234" y="1349070"/>
            <a:ext cx="2041342" cy="1448572"/>
          </a:xfrm>
          <a:prstGeom prst="rect">
            <a:avLst/>
          </a:prstGeom>
        </p:spPr>
      </p:pic>
      <p:pic>
        <p:nvPicPr>
          <p:cNvPr id="18" name="Picture 17" descr="A blue plastic surface with holes">
            <a:extLst>
              <a:ext uri="{FF2B5EF4-FFF2-40B4-BE49-F238E27FC236}">
                <a16:creationId xmlns:a16="http://schemas.microsoft.com/office/drawing/2014/main" id="{F5A7EF05-2F79-408B-A5C8-91A86EE8BCB8}"/>
              </a:ext>
            </a:extLst>
          </p:cNvPr>
          <p:cNvPicPr>
            <a:picLocks noChangeAspect="1"/>
          </p:cNvPicPr>
          <p:nvPr/>
        </p:nvPicPr>
        <p:blipFill rotWithShape="1">
          <a:blip r:embed="rId7">
            <a:extLst>
              <a:ext uri="{28A0092B-C50C-407E-A947-70E740481C1C}">
                <a14:useLocalDpi xmlns:a14="http://schemas.microsoft.com/office/drawing/2010/main" val="0"/>
              </a:ext>
            </a:extLst>
          </a:blip>
          <a:srcRect l="24486" r="22981"/>
          <a:stretch/>
        </p:blipFill>
        <p:spPr>
          <a:xfrm>
            <a:off x="5309005" y="1357274"/>
            <a:ext cx="2042662" cy="1424894"/>
          </a:xfrm>
          <a:prstGeom prst="rect">
            <a:avLst/>
          </a:prstGeom>
        </p:spPr>
      </p:pic>
      <p:pic>
        <p:nvPicPr>
          <p:cNvPr id="14" name="Picture 13" descr="A blue and white grid">
            <a:extLst>
              <a:ext uri="{FF2B5EF4-FFF2-40B4-BE49-F238E27FC236}">
                <a16:creationId xmlns:a16="http://schemas.microsoft.com/office/drawing/2014/main" id="{82D45CA8-6B4C-DA3F-BE44-2B90E26D775B}"/>
              </a:ext>
            </a:extLst>
          </p:cNvPr>
          <p:cNvPicPr>
            <a:picLocks noChangeAspect="1"/>
          </p:cNvPicPr>
          <p:nvPr/>
        </p:nvPicPr>
        <p:blipFill rotWithShape="1">
          <a:blip r:embed="rId8">
            <a:extLst>
              <a:ext uri="{28A0092B-C50C-407E-A947-70E740481C1C}">
                <a14:useLocalDpi xmlns:a14="http://schemas.microsoft.com/office/drawing/2010/main" val="0"/>
              </a:ext>
            </a:extLst>
          </a:blip>
          <a:srcRect l="11964" t="1648" r="13620" b="-1706"/>
          <a:stretch/>
        </p:blipFill>
        <p:spPr>
          <a:xfrm>
            <a:off x="1726378" y="4348155"/>
            <a:ext cx="2877140" cy="1445157"/>
          </a:xfrm>
          <a:prstGeom prst="rect">
            <a:avLst/>
          </a:prstGeom>
        </p:spPr>
      </p:pic>
      <p:pic>
        <p:nvPicPr>
          <p:cNvPr id="9" name="Picture 8" descr="A blue and white striped surface">
            <a:extLst>
              <a:ext uri="{FF2B5EF4-FFF2-40B4-BE49-F238E27FC236}">
                <a16:creationId xmlns:a16="http://schemas.microsoft.com/office/drawing/2014/main" id="{3BDF7893-D142-0888-C9A5-68E6E1C70670}"/>
              </a:ext>
            </a:extLst>
          </p:cNvPr>
          <p:cNvPicPr>
            <a:picLocks noChangeAspect="1"/>
          </p:cNvPicPr>
          <p:nvPr/>
        </p:nvPicPr>
        <p:blipFill rotWithShape="1">
          <a:blip r:embed="rId9">
            <a:extLst>
              <a:ext uri="{28A0092B-C50C-407E-A947-70E740481C1C}">
                <a14:useLocalDpi xmlns:a14="http://schemas.microsoft.com/office/drawing/2010/main" val="0"/>
              </a:ext>
            </a:extLst>
          </a:blip>
          <a:srcRect l="12292" t="-492" r="13681" b="492"/>
          <a:stretch/>
        </p:blipFill>
        <p:spPr>
          <a:xfrm>
            <a:off x="1739183" y="2833037"/>
            <a:ext cx="2873700" cy="1447904"/>
          </a:xfrm>
          <a:prstGeom prst="rect">
            <a:avLst/>
          </a:prstGeom>
        </p:spPr>
      </p:pic>
      <p:pic>
        <p:nvPicPr>
          <p:cNvPr id="3" name="Picture 2" descr="A blue square with many small spikes&#10;&#10;Description automatically generated with medium confidence">
            <a:extLst>
              <a:ext uri="{FF2B5EF4-FFF2-40B4-BE49-F238E27FC236}">
                <a16:creationId xmlns:a16="http://schemas.microsoft.com/office/drawing/2014/main" id="{D6BBCDBD-EF63-8984-02D8-2BD014D7BBB2}"/>
              </a:ext>
            </a:extLst>
          </p:cNvPr>
          <p:cNvPicPr>
            <a:picLocks noChangeAspect="1"/>
          </p:cNvPicPr>
          <p:nvPr/>
        </p:nvPicPr>
        <p:blipFill rotWithShape="1">
          <a:blip r:embed="rId10">
            <a:extLst>
              <a:ext uri="{28A0092B-C50C-407E-A947-70E740481C1C}">
                <a14:useLocalDpi xmlns:a14="http://schemas.microsoft.com/office/drawing/2010/main" val="0"/>
              </a:ext>
            </a:extLst>
          </a:blip>
          <a:srcRect l="11530" t="211" r="12756" b="-211"/>
          <a:stretch/>
        </p:blipFill>
        <p:spPr>
          <a:xfrm>
            <a:off x="1716793" y="1367213"/>
            <a:ext cx="2902614" cy="1410177"/>
          </a:xfrm>
          <a:prstGeom prst="rect">
            <a:avLst/>
          </a:prstGeom>
        </p:spPr>
      </p:pic>
      <p:sp>
        <p:nvSpPr>
          <p:cNvPr id="8" name="TextBox 7">
            <a:extLst>
              <a:ext uri="{FF2B5EF4-FFF2-40B4-BE49-F238E27FC236}">
                <a16:creationId xmlns:a16="http://schemas.microsoft.com/office/drawing/2014/main" id="{F9442C96-0AB8-4713-9E95-35E734F97BBF}"/>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27" name="TextBox 26">
            <a:extLst>
              <a:ext uri="{FF2B5EF4-FFF2-40B4-BE49-F238E27FC236}">
                <a16:creationId xmlns:a16="http://schemas.microsoft.com/office/drawing/2014/main" id="{5BA5B394-3F8D-457E-8AC0-0184A64183B0}"/>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28" name="TextBox 27">
            <a:extLst>
              <a:ext uri="{FF2B5EF4-FFF2-40B4-BE49-F238E27FC236}">
                <a16:creationId xmlns:a16="http://schemas.microsoft.com/office/drawing/2014/main" id="{54F2F363-23C8-4FD2-9316-20E10620CDFC}"/>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grpSp>
        <p:nvGrpSpPr>
          <p:cNvPr id="59" name="Group 58">
            <a:extLst>
              <a:ext uri="{FF2B5EF4-FFF2-40B4-BE49-F238E27FC236}">
                <a16:creationId xmlns:a16="http://schemas.microsoft.com/office/drawing/2014/main" id="{1FEC7F7C-EF7A-4574-B7E5-5D021AECE7AB}"/>
              </a:ext>
            </a:extLst>
          </p:cNvPr>
          <p:cNvGrpSpPr/>
          <p:nvPr/>
        </p:nvGrpSpPr>
        <p:grpSpPr>
          <a:xfrm>
            <a:off x="297817" y="4238140"/>
            <a:ext cx="1038224" cy="2453173"/>
            <a:chOff x="297817" y="4663443"/>
            <a:chExt cx="1038224" cy="2453173"/>
          </a:xfrm>
        </p:grpSpPr>
        <p:sp>
          <p:nvSpPr>
            <p:cNvPr id="35" name="TextBox 34">
              <a:extLst>
                <a:ext uri="{FF2B5EF4-FFF2-40B4-BE49-F238E27FC236}">
                  <a16:creationId xmlns:a16="http://schemas.microsoft.com/office/drawing/2014/main" id="{F8EDB620-DB28-4456-9A13-CBA8F722843A}"/>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F0533971-23B1-41F5-B25E-84F42B7B83FC}"/>
                </a:ext>
              </a:extLst>
            </p:cNvPr>
            <p:cNvSpPr txBox="1"/>
            <p:nvPr/>
          </p:nvSpPr>
          <p:spPr>
            <a:xfrm>
              <a:off x="297817" y="4869847"/>
              <a:ext cx="1038224" cy="2246769"/>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Variation analysis 3D model 1</a:t>
              </a:r>
            </a:p>
            <a:p>
              <a:r>
                <a:rPr lang="en-US" sz="700" dirty="0">
                  <a:latin typeface="Arial" panose="020B0604020202020204" pitchFamily="34" charset="0"/>
                  <a:cs typeface="Arial" panose="020B0604020202020204" pitchFamily="34" charset="0"/>
                </a:rPr>
                <a:t>02 Variation analysis 3D model 2</a:t>
              </a:r>
            </a:p>
            <a:p>
              <a:r>
                <a:rPr lang="en-US" sz="700" dirty="0">
                  <a:latin typeface="Arial" panose="020B0604020202020204" pitchFamily="34" charset="0"/>
                  <a:cs typeface="Arial" panose="020B0604020202020204" pitchFamily="34" charset="0"/>
                </a:rPr>
                <a:t>03 Variation analysis 3D model 3</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04 Variation analysis 3D model 4</a:t>
              </a:r>
            </a:p>
            <a:p>
              <a:r>
                <a:rPr lang="en-US" sz="700" dirty="0">
                  <a:latin typeface="Arial" panose="020B0604020202020204" pitchFamily="34" charset="0"/>
                  <a:cs typeface="Arial" panose="020B0604020202020204" pitchFamily="34" charset="0"/>
                </a:rPr>
                <a:t>05 Variation analysis 3D model 5</a:t>
              </a:r>
            </a:p>
            <a:p>
              <a:r>
                <a:rPr lang="en-US" sz="700" dirty="0">
                  <a:latin typeface="Arial" panose="020B0604020202020204" pitchFamily="34" charset="0"/>
                  <a:cs typeface="Arial" panose="020B0604020202020204" pitchFamily="34" charset="0"/>
                </a:rPr>
                <a:t>06 Variation analysis 3D model 6</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07 Variation analysis 3D model 7</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08 Variation analysis 3D model 8</a:t>
              </a:r>
            </a:p>
            <a:p>
              <a:r>
                <a:rPr lang="en-US" sz="700" dirty="0">
                  <a:latin typeface="Arial" panose="020B0604020202020204" pitchFamily="34" charset="0"/>
                  <a:cs typeface="Arial" panose="020B0604020202020204" pitchFamily="34" charset="0"/>
                </a:rPr>
                <a:t>09 Variation analysis 3D model 9</a:t>
              </a:r>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34" name="TextBox 33">
            <a:extLst>
              <a:ext uri="{FF2B5EF4-FFF2-40B4-BE49-F238E27FC236}">
                <a16:creationId xmlns:a16="http://schemas.microsoft.com/office/drawing/2014/main" id="{6EC8A333-B30C-E1DC-8495-93B21F928360}"/>
              </a:ext>
            </a:extLst>
          </p:cNvPr>
          <p:cNvSpPr txBox="1"/>
          <p:nvPr/>
        </p:nvSpPr>
        <p:spPr>
          <a:xfrm>
            <a:off x="1682925" y="2124130"/>
            <a:ext cx="2931855" cy="646331"/>
          </a:xfrm>
          <a:prstGeom prst="rect">
            <a:avLst/>
          </a:prstGeom>
          <a:noFill/>
        </p:spPr>
        <p:txBody>
          <a:bodyPr wrap="square" rtlCol="0">
            <a:spAutoFit/>
          </a:bodyPr>
          <a:lstStyle/>
          <a:p>
            <a:r>
              <a:rPr lang="en-SG" sz="600" dirty="0">
                <a:solidFill>
                  <a:schemeClr val="bg1"/>
                </a:solidFill>
              </a:rPr>
              <a:t>Parameter s: 1 </a:t>
            </a:r>
          </a:p>
          <a:p>
            <a:r>
              <a:rPr lang="en-SG" sz="600" dirty="0">
                <a:solidFill>
                  <a:schemeClr val="bg1"/>
                </a:solidFill>
              </a:rPr>
              <a:t>Parameter k: 1</a:t>
            </a:r>
          </a:p>
          <a:p>
            <a:r>
              <a:rPr lang="en-SG" sz="600" dirty="0">
                <a:solidFill>
                  <a:schemeClr val="bg1"/>
                </a:solidFill>
              </a:rPr>
              <a:t>Surface Area: 3840</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3h 15mins</a:t>
            </a:r>
          </a:p>
        </p:txBody>
      </p:sp>
      <p:sp>
        <p:nvSpPr>
          <p:cNvPr id="37" name="TextBox 36">
            <a:extLst>
              <a:ext uri="{FF2B5EF4-FFF2-40B4-BE49-F238E27FC236}">
                <a16:creationId xmlns:a16="http://schemas.microsoft.com/office/drawing/2014/main" id="{1F255641-CB4E-5A12-931B-613AF48A1D9D}"/>
              </a:ext>
            </a:extLst>
          </p:cNvPr>
          <p:cNvSpPr txBox="1"/>
          <p:nvPr/>
        </p:nvSpPr>
        <p:spPr>
          <a:xfrm>
            <a:off x="1682924" y="3622966"/>
            <a:ext cx="2931855" cy="646331"/>
          </a:xfrm>
          <a:prstGeom prst="rect">
            <a:avLst/>
          </a:prstGeom>
          <a:noFill/>
        </p:spPr>
        <p:txBody>
          <a:bodyPr wrap="square" rtlCol="0">
            <a:spAutoFit/>
          </a:bodyPr>
          <a:lstStyle/>
          <a:p>
            <a:r>
              <a:rPr lang="en-SG" sz="600" dirty="0">
                <a:solidFill>
                  <a:schemeClr val="bg1"/>
                </a:solidFill>
              </a:rPr>
              <a:t>Parameter s: 6.5 </a:t>
            </a:r>
          </a:p>
          <a:p>
            <a:r>
              <a:rPr lang="en-SG" sz="600" dirty="0">
                <a:solidFill>
                  <a:schemeClr val="bg1"/>
                </a:solidFill>
              </a:rPr>
              <a:t>Parameter k: 1</a:t>
            </a:r>
          </a:p>
          <a:p>
            <a:r>
              <a:rPr lang="en-SG" sz="600" dirty="0">
                <a:solidFill>
                  <a:schemeClr val="bg1"/>
                </a:solidFill>
              </a:rPr>
              <a:t>Surface Area: 3992</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01mins</a:t>
            </a:r>
          </a:p>
        </p:txBody>
      </p:sp>
      <p:sp>
        <p:nvSpPr>
          <p:cNvPr id="39" name="TextBox 38">
            <a:extLst>
              <a:ext uri="{FF2B5EF4-FFF2-40B4-BE49-F238E27FC236}">
                <a16:creationId xmlns:a16="http://schemas.microsoft.com/office/drawing/2014/main" id="{B015DB2C-9615-2381-F408-5866D62C638A}"/>
              </a:ext>
            </a:extLst>
          </p:cNvPr>
          <p:cNvSpPr txBox="1"/>
          <p:nvPr/>
        </p:nvSpPr>
        <p:spPr>
          <a:xfrm>
            <a:off x="1681028" y="5126982"/>
            <a:ext cx="2931855" cy="646331"/>
          </a:xfrm>
          <a:prstGeom prst="rect">
            <a:avLst/>
          </a:prstGeom>
          <a:noFill/>
        </p:spPr>
        <p:txBody>
          <a:bodyPr wrap="square" rtlCol="0">
            <a:spAutoFit/>
          </a:bodyPr>
          <a:lstStyle/>
          <a:p>
            <a:r>
              <a:rPr lang="en-SG" sz="600" dirty="0">
                <a:solidFill>
                  <a:schemeClr val="bg1"/>
                </a:solidFill>
              </a:rPr>
              <a:t>Parameter s: 10.995 </a:t>
            </a:r>
          </a:p>
          <a:p>
            <a:r>
              <a:rPr lang="en-SG" sz="600" dirty="0">
                <a:solidFill>
                  <a:schemeClr val="bg1"/>
                </a:solidFill>
              </a:rPr>
              <a:t>Parameter k: 1</a:t>
            </a:r>
          </a:p>
          <a:p>
            <a:r>
              <a:rPr lang="en-SG" sz="600" dirty="0">
                <a:solidFill>
                  <a:schemeClr val="bg1"/>
                </a:solidFill>
              </a:rPr>
              <a:t>Surface Area: 4312</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2h 45mins</a:t>
            </a:r>
          </a:p>
        </p:txBody>
      </p:sp>
      <p:sp>
        <p:nvSpPr>
          <p:cNvPr id="51" name="TextBox 50">
            <a:extLst>
              <a:ext uri="{FF2B5EF4-FFF2-40B4-BE49-F238E27FC236}">
                <a16:creationId xmlns:a16="http://schemas.microsoft.com/office/drawing/2014/main" id="{88F999BE-C7A3-A90A-08C5-8530AEF57061}"/>
              </a:ext>
            </a:extLst>
          </p:cNvPr>
          <p:cNvSpPr txBox="1"/>
          <p:nvPr/>
        </p:nvSpPr>
        <p:spPr>
          <a:xfrm>
            <a:off x="5267325" y="2136405"/>
            <a:ext cx="2079226" cy="646331"/>
          </a:xfrm>
          <a:prstGeom prst="rect">
            <a:avLst/>
          </a:prstGeom>
          <a:noFill/>
        </p:spPr>
        <p:txBody>
          <a:bodyPr wrap="square" rtlCol="0">
            <a:spAutoFit/>
          </a:bodyPr>
          <a:lstStyle/>
          <a:p>
            <a:r>
              <a:rPr lang="en-SG" sz="600" dirty="0">
                <a:solidFill>
                  <a:schemeClr val="bg1"/>
                </a:solidFill>
              </a:rPr>
              <a:t>Parameter s: 1 </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3h 02mins</a:t>
            </a:r>
          </a:p>
        </p:txBody>
      </p:sp>
      <p:sp>
        <p:nvSpPr>
          <p:cNvPr id="52" name="TextBox 51">
            <a:extLst>
              <a:ext uri="{FF2B5EF4-FFF2-40B4-BE49-F238E27FC236}">
                <a16:creationId xmlns:a16="http://schemas.microsoft.com/office/drawing/2014/main" id="{569B3B51-FED6-8907-CD84-201AED2A96F4}"/>
              </a:ext>
            </a:extLst>
          </p:cNvPr>
          <p:cNvSpPr txBox="1"/>
          <p:nvPr/>
        </p:nvSpPr>
        <p:spPr>
          <a:xfrm>
            <a:off x="5267325" y="3622965"/>
            <a:ext cx="2105359" cy="646331"/>
          </a:xfrm>
          <a:prstGeom prst="rect">
            <a:avLst/>
          </a:prstGeom>
          <a:noFill/>
        </p:spPr>
        <p:txBody>
          <a:bodyPr wrap="square" rtlCol="0">
            <a:spAutoFit/>
          </a:bodyPr>
          <a:lstStyle/>
          <a:p>
            <a:r>
              <a:rPr lang="en-SG" sz="600" dirty="0">
                <a:solidFill>
                  <a:schemeClr val="bg1"/>
                </a:solidFill>
              </a:rPr>
              <a:t>Parameter s: 6.5 </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22mins</a:t>
            </a:r>
          </a:p>
        </p:txBody>
      </p:sp>
      <p:sp>
        <p:nvSpPr>
          <p:cNvPr id="56" name="TextBox 55">
            <a:extLst>
              <a:ext uri="{FF2B5EF4-FFF2-40B4-BE49-F238E27FC236}">
                <a16:creationId xmlns:a16="http://schemas.microsoft.com/office/drawing/2014/main" id="{A78DD9CB-C7CA-F115-1C61-344EAF376B19}"/>
              </a:ext>
            </a:extLst>
          </p:cNvPr>
          <p:cNvSpPr txBox="1"/>
          <p:nvPr/>
        </p:nvSpPr>
        <p:spPr>
          <a:xfrm>
            <a:off x="5253565" y="5134793"/>
            <a:ext cx="2079226" cy="646331"/>
          </a:xfrm>
          <a:prstGeom prst="rect">
            <a:avLst/>
          </a:prstGeom>
          <a:noFill/>
        </p:spPr>
        <p:txBody>
          <a:bodyPr wrap="square" rtlCol="0">
            <a:spAutoFit/>
          </a:bodyPr>
          <a:lstStyle/>
          <a:p>
            <a:r>
              <a:rPr lang="en-SG" sz="600" dirty="0">
                <a:solidFill>
                  <a:schemeClr val="bg1"/>
                </a:solidFill>
              </a:rPr>
              <a:t>Parameter s: 10.995</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51mins</a:t>
            </a:r>
          </a:p>
        </p:txBody>
      </p:sp>
      <p:sp>
        <p:nvSpPr>
          <p:cNvPr id="60" name="TextBox 59">
            <a:extLst>
              <a:ext uri="{FF2B5EF4-FFF2-40B4-BE49-F238E27FC236}">
                <a16:creationId xmlns:a16="http://schemas.microsoft.com/office/drawing/2014/main" id="{F85B5451-A4B1-6606-70B6-D5263B21D650}"/>
              </a:ext>
            </a:extLst>
          </p:cNvPr>
          <p:cNvSpPr txBox="1"/>
          <p:nvPr/>
        </p:nvSpPr>
        <p:spPr>
          <a:xfrm>
            <a:off x="7381916" y="2119654"/>
            <a:ext cx="2079226" cy="646331"/>
          </a:xfrm>
          <a:prstGeom prst="rect">
            <a:avLst/>
          </a:prstGeom>
          <a:noFill/>
        </p:spPr>
        <p:txBody>
          <a:bodyPr wrap="square" rtlCol="0">
            <a:spAutoFit/>
          </a:bodyPr>
          <a:lstStyle/>
          <a:p>
            <a:r>
              <a:rPr lang="en-SG" sz="600" dirty="0">
                <a:solidFill>
                  <a:schemeClr val="bg1"/>
                </a:solidFill>
              </a:rPr>
              <a:t>Parameter s: 1</a:t>
            </a:r>
          </a:p>
          <a:p>
            <a:r>
              <a:rPr lang="en-SG" sz="600" dirty="0">
                <a:solidFill>
                  <a:schemeClr val="bg1"/>
                </a:solidFill>
              </a:rPr>
              <a:t>Parameter k: 50</a:t>
            </a:r>
          </a:p>
          <a:p>
            <a:r>
              <a:rPr lang="en-SG" sz="600" dirty="0">
                <a:solidFill>
                  <a:schemeClr val="bg1"/>
                </a:solidFill>
              </a:rPr>
              <a:t>Surface Area: 4205</a:t>
            </a:r>
          </a:p>
          <a:p>
            <a:r>
              <a:rPr lang="en-SG" sz="600" dirty="0">
                <a:solidFill>
                  <a:schemeClr val="bg1"/>
                </a:solidFill>
              </a:rPr>
              <a:t>Height: 6</a:t>
            </a:r>
          </a:p>
          <a:p>
            <a:r>
              <a:rPr lang="en-SG" sz="600" dirty="0">
                <a:solidFill>
                  <a:schemeClr val="bg1"/>
                </a:solidFill>
              </a:rPr>
              <a:t>Material (PLA) required: 14g</a:t>
            </a:r>
          </a:p>
          <a:p>
            <a:r>
              <a:rPr lang="en-SG" sz="600" dirty="0">
                <a:solidFill>
                  <a:schemeClr val="bg1"/>
                </a:solidFill>
              </a:rPr>
              <a:t>Build duration: 2h 01mins</a:t>
            </a:r>
          </a:p>
        </p:txBody>
      </p:sp>
      <p:sp>
        <p:nvSpPr>
          <p:cNvPr id="61" name="TextBox 60">
            <a:extLst>
              <a:ext uri="{FF2B5EF4-FFF2-40B4-BE49-F238E27FC236}">
                <a16:creationId xmlns:a16="http://schemas.microsoft.com/office/drawing/2014/main" id="{64AFB247-7792-40A1-6192-CBB185C3120D}"/>
              </a:ext>
            </a:extLst>
          </p:cNvPr>
          <p:cNvSpPr txBox="1"/>
          <p:nvPr/>
        </p:nvSpPr>
        <p:spPr>
          <a:xfrm>
            <a:off x="7370436" y="5123709"/>
            <a:ext cx="2079226" cy="646331"/>
          </a:xfrm>
          <a:prstGeom prst="rect">
            <a:avLst/>
          </a:prstGeom>
          <a:noFill/>
        </p:spPr>
        <p:txBody>
          <a:bodyPr wrap="square" rtlCol="0">
            <a:spAutoFit/>
          </a:bodyPr>
          <a:lstStyle/>
          <a:p>
            <a:r>
              <a:rPr lang="en-SG" sz="600" dirty="0">
                <a:solidFill>
                  <a:schemeClr val="bg1"/>
                </a:solidFill>
              </a:rPr>
              <a:t>Parameter s: 10.995</a:t>
            </a:r>
          </a:p>
          <a:p>
            <a:r>
              <a:rPr lang="en-SG" sz="600" dirty="0">
                <a:solidFill>
                  <a:schemeClr val="bg1"/>
                </a:solidFill>
              </a:rPr>
              <a:t>Parameter k: 50</a:t>
            </a:r>
          </a:p>
          <a:p>
            <a:r>
              <a:rPr lang="en-SG" sz="600" dirty="0">
                <a:solidFill>
                  <a:schemeClr val="bg1"/>
                </a:solidFill>
              </a:rPr>
              <a:t>Surface Area: 2315</a:t>
            </a:r>
          </a:p>
          <a:p>
            <a:r>
              <a:rPr lang="en-SG" sz="600" dirty="0">
                <a:solidFill>
                  <a:schemeClr val="bg1"/>
                </a:solidFill>
              </a:rPr>
              <a:t>Height: 6</a:t>
            </a:r>
          </a:p>
          <a:p>
            <a:r>
              <a:rPr lang="en-SG" sz="600" dirty="0">
                <a:solidFill>
                  <a:schemeClr val="bg1"/>
                </a:solidFill>
              </a:rPr>
              <a:t>Material (PLA) required: 11g</a:t>
            </a:r>
          </a:p>
          <a:p>
            <a:r>
              <a:rPr lang="en-SG" sz="600" dirty="0">
                <a:solidFill>
                  <a:schemeClr val="bg1"/>
                </a:solidFill>
              </a:rPr>
              <a:t>Build duration: 1h 34mins</a:t>
            </a:r>
          </a:p>
        </p:txBody>
      </p:sp>
      <p:sp>
        <p:nvSpPr>
          <p:cNvPr id="62" name="TextBox 61">
            <a:extLst>
              <a:ext uri="{FF2B5EF4-FFF2-40B4-BE49-F238E27FC236}">
                <a16:creationId xmlns:a16="http://schemas.microsoft.com/office/drawing/2014/main" id="{3F362BF2-00E5-3DE8-CB71-A1973FC3CACB}"/>
              </a:ext>
            </a:extLst>
          </p:cNvPr>
          <p:cNvSpPr txBox="1"/>
          <p:nvPr/>
        </p:nvSpPr>
        <p:spPr>
          <a:xfrm>
            <a:off x="7381916" y="3634610"/>
            <a:ext cx="2079226" cy="646331"/>
          </a:xfrm>
          <a:prstGeom prst="rect">
            <a:avLst/>
          </a:prstGeom>
          <a:noFill/>
        </p:spPr>
        <p:txBody>
          <a:bodyPr wrap="square" rtlCol="0">
            <a:spAutoFit/>
          </a:bodyPr>
          <a:lstStyle/>
          <a:p>
            <a:r>
              <a:rPr lang="en-SG" sz="600" dirty="0">
                <a:solidFill>
                  <a:schemeClr val="bg1"/>
                </a:solidFill>
              </a:rPr>
              <a:t>Parameter s: 6.5 </a:t>
            </a:r>
          </a:p>
          <a:p>
            <a:r>
              <a:rPr lang="en-SG" sz="600" dirty="0">
                <a:solidFill>
                  <a:schemeClr val="bg1"/>
                </a:solidFill>
              </a:rPr>
              <a:t>Parameter k: 50</a:t>
            </a:r>
          </a:p>
          <a:p>
            <a:r>
              <a:rPr lang="en-SG" sz="600" dirty="0">
                <a:solidFill>
                  <a:schemeClr val="bg1"/>
                </a:solidFill>
              </a:rPr>
              <a:t>Surface Area: 3404</a:t>
            </a:r>
          </a:p>
          <a:p>
            <a:r>
              <a:rPr lang="en-SG" sz="600" dirty="0">
                <a:solidFill>
                  <a:schemeClr val="bg1"/>
                </a:solidFill>
              </a:rPr>
              <a:t>Height: 6</a:t>
            </a:r>
          </a:p>
          <a:p>
            <a:r>
              <a:rPr lang="en-SG" sz="600" dirty="0">
                <a:solidFill>
                  <a:schemeClr val="bg1"/>
                </a:solidFill>
              </a:rPr>
              <a:t>Material (PLA) required: 14g</a:t>
            </a:r>
          </a:p>
          <a:p>
            <a:r>
              <a:rPr lang="en-SG" sz="600" dirty="0">
                <a:solidFill>
                  <a:schemeClr val="bg1"/>
                </a:solidFill>
              </a:rPr>
              <a:t>Build duration: 1h 59mins</a:t>
            </a:r>
          </a:p>
        </p:txBody>
      </p:sp>
      <p:sp>
        <p:nvSpPr>
          <p:cNvPr id="63" name="Rectangle 62">
            <a:extLst>
              <a:ext uri="{FF2B5EF4-FFF2-40B4-BE49-F238E27FC236}">
                <a16:creationId xmlns:a16="http://schemas.microsoft.com/office/drawing/2014/main" id="{F3243EEB-9BC3-0D25-B424-0014142614F4}"/>
              </a:ext>
            </a:extLst>
          </p:cNvPr>
          <p:cNvSpPr/>
          <p:nvPr/>
        </p:nvSpPr>
        <p:spPr>
          <a:xfrm>
            <a:off x="1740135" y="2841254"/>
            <a:ext cx="2872748" cy="143832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02</a:t>
            </a:r>
            <a:endParaRPr lang="en-SG" sz="3000" b="1" dirty="0">
              <a:solidFill>
                <a:schemeClr val="bg1"/>
              </a:solidFill>
            </a:endParaRPr>
          </a:p>
        </p:txBody>
      </p:sp>
      <p:sp>
        <p:nvSpPr>
          <p:cNvPr id="64" name="Rectangle 63">
            <a:extLst>
              <a:ext uri="{FF2B5EF4-FFF2-40B4-BE49-F238E27FC236}">
                <a16:creationId xmlns:a16="http://schemas.microsoft.com/office/drawing/2014/main" id="{69146E73-E892-0CAA-8FC7-2A3EA50DF34F}"/>
              </a:ext>
            </a:extLst>
          </p:cNvPr>
          <p:cNvSpPr/>
          <p:nvPr/>
        </p:nvSpPr>
        <p:spPr>
          <a:xfrm>
            <a:off x="1726378" y="4346788"/>
            <a:ext cx="2867555" cy="141966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03</a:t>
            </a:r>
            <a:endParaRPr lang="en-SG" sz="3000" b="1" dirty="0">
              <a:solidFill>
                <a:schemeClr val="bg1"/>
              </a:solidFill>
            </a:endParaRPr>
          </a:p>
        </p:txBody>
      </p:sp>
      <p:sp>
        <p:nvSpPr>
          <p:cNvPr id="65" name="Rectangle 64">
            <a:extLst>
              <a:ext uri="{FF2B5EF4-FFF2-40B4-BE49-F238E27FC236}">
                <a16:creationId xmlns:a16="http://schemas.microsoft.com/office/drawing/2014/main" id="{6980C127-BD7B-42F5-4934-80A586402BEA}"/>
              </a:ext>
            </a:extLst>
          </p:cNvPr>
          <p:cNvSpPr/>
          <p:nvPr/>
        </p:nvSpPr>
        <p:spPr>
          <a:xfrm>
            <a:off x="1716791" y="1362533"/>
            <a:ext cx="2902614" cy="1407928"/>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01</a:t>
            </a:r>
            <a:endParaRPr lang="en-SG" sz="3000" b="1" dirty="0">
              <a:solidFill>
                <a:schemeClr val="bg1"/>
              </a:solidFill>
            </a:endParaRPr>
          </a:p>
        </p:txBody>
      </p:sp>
      <p:sp>
        <p:nvSpPr>
          <p:cNvPr id="66" name="Rectangle 65">
            <a:extLst>
              <a:ext uri="{FF2B5EF4-FFF2-40B4-BE49-F238E27FC236}">
                <a16:creationId xmlns:a16="http://schemas.microsoft.com/office/drawing/2014/main" id="{1A9C5A90-7662-F988-DFC2-BDB26CAFBD1F}"/>
              </a:ext>
            </a:extLst>
          </p:cNvPr>
          <p:cNvSpPr/>
          <p:nvPr/>
        </p:nvSpPr>
        <p:spPr>
          <a:xfrm>
            <a:off x="5302481" y="1353706"/>
            <a:ext cx="2047866" cy="142900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04</a:t>
            </a:r>
            <a:endParaRPr lang="en-SG" sz="3000" b="1" dirty="0">
              <a:solidFill>
                <a:schemeClr val="bg1"/>
              </a:solidFill>
            </a:endParaRPr>
          </a:p>
        </p:txBody>
      </p:sp>
      <p:sp>
        <p:nvSpPr>
          <p:cNvPr id="67" name="Rectangle 66">
            <a:extLst>
              <a:ext uri="{FF2B5EF4-FFF2-40B4-BE49-F238E27FC236}">
                <a16:creationId xmlns:a16="http://schemas.microsoft.com/office/drawing/2014/main" id="{0FFE27AD-A5E0-C2B0-D91D-BC8BEE8991A3}"/>
              </a:ext>
            </a:extLst>
          </p:cNvPr>
          <p:cNvSpPr/>
          <p:nvPr/>
        </p:nvSpPr>
        <p:spPr>
          <a:xfrm>
            <a:off x="7439029" y="1347500"/>
            <a:ext cx="2019081" cy="142397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05</a:t>
            </a:r>
            <a:endParaRPr lang="en-SG" sz="3000" b="1" dirty="0">
              <a:solidFill>
                <a:schemeClr val="bg1"/>
              </a:solidFill>
            </a:endParaRPr>
          </a:p>
        </p:txBody>
      </p:sp>
      <p:sp>
        <p:nvSpPr>
          <p:cNvPr id="68" name="Rectangle 67">
            <a:extLst>
              <a:ext uri="{FF2B5EF4-FFF2-40B4-BE49-F238E27FC236}">
                <a16:creationId xmlns:a16="http://schemas.microsoft.com/office/drawing/2014/main" id="{B236EF1F-3106-440C-01D0-4C04B8CC4787}"/>
              </a:ext>
            </a:extLst>
          </p:cNvPr>
          <p:cNvSpPr/>
          <p:nvPr/>
        </p:nvSpPr>
        <p:spPr>
          <a:xfrm>
            <a:off x="5311580" y="2850574"/>
            <a:ext cx="2051871" cy="142900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06</a:t>
            </a:r>
            <a:endParaRPr lang="en-SG" sz="3000" b="1" dirty="0">
              <a:solidFill>
                <a:schemeClr val="bg1"/>
              </a:solidFill>
            </a:endParaRPr>
          </a:p>
        </p:txBody>
      </p:sp>
      <p:sp>
        <p:nvSpPr>
          <p:cNvPr id="69" name="Rectangle 68">
            <a:extLst>
              <a:ext uri="{FF2B5EF4-FFF2-40B4-BE49-F238E27FC236}">
                <a16:creationId xmlns:a16="http://schemas.microsoft.com/office/drawing/2014/main" id="{CA99FF79-B624-0426-0C23-AABA5693BEB6}"/>
              </a:ext>
            </a:extLst>
          </p:cNvPr>
          <p:cNvSpPr/>
          <p:nvPr/>
        </p:nvSpPr>
        <p:spPr>
          <a:xfrm>
            <a:off x="7440079" y="2845572"/>
            <a:ext cx="2027412" cy="142372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07</a:t>
            </a:r>
            <a:endParaRPr lang="en-SG" sz="3000" b="1" dirty="0">
              <a:solidFill>
                <a:schemeClr val="bg1"/>
              </a:solidFill>
            </a:endParaRPr>
          </a:p>
        </p:txBody>
      </p:sp>
      <p:sp>
        <p:nvSpPr>
          <p:cNvPr id="70" name="Rectangle 69">
            <a:extLst>
              <a:ext uri="{FF2B5EF4-FFF2-40B4-BE49-F238E27FC236}">
                <a16:creationId xmlns:a16="http://schemas.microsoft.com/office/drawing/2014/main" id="{64FF4DAF-4810-AA4E-6114-C17A05AFD940}"/>
              </a:ext>
            </a:extLst>
          </p:cNvPr>
          <p:cNvSpPr/>
          <p:nvPr/>
        </p:nvSpPr>
        <p:spPr>
          <a:xfrm>
            <a:off x="5309003" y="4350914"/>
            <a:ext cx="2031915" cy="142900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08</a:t>
            </a:r>
            <a:endParaRPr lang="en-SG" sz="3000" b="1" dirty="0">
              <a:solidFill>
                <a:schemeClr val="bg1"/>
              </a:solidFill>
            </a:endParaRPr>
          </a:p>
        </p:txBody>
      </p:sp>
      <p:sp>
        <p:nvSpPr>
          <p:cNvPr id="71" name="Rectangle 70">
            <a:extLst>
              <a:ext uri="{FF2B5EF4-FFF2-40B4-BE49-F238E27FC236}">
                <a16:creationId xmlns:a16="http://schemas.microsoft.com/office/drawing/2014/main" id="{CE8679C4-E386-4E79-034D-FA2C0F291451}"/>
              </a:ext>
            </a:extLst>
          </p:cNvPr>
          <p:cNvSpPr/>
          <p:nvPr/>
        </p:nvSpPr>
        <p:spPr>
          <a:xfrm>
            <a:off x="7429053" y="4350914"/>
            <a:ext cx="2029058" cy="142900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09</a:t>
            </a:r>
            <a:endParaRPr lang="en-SG" sz="3000" b="1" dirty="0">
              <a:solidFill>
                <a:schemeClr val="bg1"/>
              </a:solidFill>
            </a:endParaRPr>
          </a:p>
        </p:txBody>
      </p:sp>
      <p:sp>
        <p:nvSpPr>
          <p:cNvPr id="72" name="TextBox 71">
            <a:extLst>
              <a:ext uri="{FF2B5EF4-FFF2-40B4-BE49-F238E27FC236}">
                <a16:creationId xmlns:a16="http://schemas.microsoft.com/office/drawing/2014/main" id="{AF720C89-54B8-819E-B959-140E48F8E7EE}"/>
              </a:ext>
            </a:extLst>
          </p:cNvPr>
          <p:cNvSpPr txBox="1"/>
          <p:nvPr/>
        </p:nvSpPr>
        <p:spPr>
          <a:xfrm>
            <a:off x="810860" y="1003920"/>
            <a:ext cx="905934" cy="338554"/>
          </a:xfrm>
          <a:prstGeom prst="rect">
            <a:avLst/>
          </a:prstGeom>
          <a:noFill/>
        </p:spPr>
        <p:txBody>
          <a:bodyPr wrap="square" rtlCol="0">
            <a:spAutoFit/>
          </a:bodyPr>
          <a:lstStyle/>
          <a:p>
            <a:pPr algn="r"/>
            <a:r>
              <a:rPr lang="en-SG" sz="1600" dirty="0"/>
              <a:t>s/k</a:t>
            </a:r>
          </a:p>
        </p:txBody>
      </p:sp>
      <p:sp>
        <p:nvSpPr>
          <p:cNvPr id="74" name="TextBox 73">
            <a:extLst>
              <a:ext uri="{FF2B5EF4-FFF2-40B4-BE49-F238E27FC236}">
                <a16:creationId xmlns:a16="http://schemas.microsoft.com/office/drawing/2014/main" id="{9D12BBCD-2DB8-0A87-C112-9F6C85E2D992}"/>
              </a:ext>
            </a:extLst>
          </p:cNvPr>
          <p:cNvSpPr txBox="1"/>
          <p:nvPr/>
        </p:nvSpPr>
        <p:spPr>
          <a:xfrm>
            <a:off x="812164" y="1948438"/>
            <a:ext cx="905934" cy="369332"/>
          </a:xfrm>
          <a:prstGeom prst="rect">
            <a:avLst/>
          </a:prstGeom>
          <a:noFill/>
        </p:spPr>
        <p:txBody>
          <a:bodyPr wrap="square" rtlCol="0">
            <a:spAutoFit/>
          </a:bodyPr>
          <a:lstStyle/>
          <a:p>
            <a:pPr algn="r"/>
            <a:r>
              <a:rPr lang="en-SG" dirty="0"/>
              <a:t>1</a:t>
            </a:r>
          </a:p>
        </p:txBody>
      </p:sp>
      <p:sp>
        <p:nvSpPr>
          <p:cNvPr id="75" name="TextBox 74">
            <a:extLst>
              <a:ext uri="{FF2B5EF4-FFF2-40B4-BE49-F238E27FC236}">
                <a16:creationId xmlns:a16="http://schemas.microsoft.com/office/drawing/2014/main" id="{C4182D64-76C7-ACE4-1B85-88F384B88148}"/>
              </a:ext>
            </a:extLst>
          </p:cNvPr>
          <p:cNvSpPr txBox="1"/>
          <p:nvPr/>
        </p:nvSpPr>
        <p:spPr>
          <a:xfrm>
            <a:off x="824969" y="3345906"/>
            <a:ext cx="905934" cy="338554"/>
          </a:xfrm>
          <a:prstGeom prst="rect">
            <a:avLst/>
          </a:prstGeom>
          <a:noFill/>
        </p:spPr>
        <p:txBody>
          <a:bodyPr wrap="square" rtlCol="0">
            <a:spAutoFit/>
          </a:bodyPr>
          <a:lstStyle/>
          <a:p>
            <a:pPr algn="r"/>
            <a:r>
              <a:rPr lang="en-SG" sz="1600" dirty="0"/>
              <a:t>6.5</a:t>
            </a:r>
          </a:p>
        </p:txBody>
      </p:sp>
      <p:sp>
        <p:nvSpPr>
          <p:cNvPr id="77" name="TextBox 76">
            <a:extLst>
              <a:ext uri="{FF2B5EF4-FFF2-40B4-BE49-F238E27FC236}">
                <a16:creationId xmlns:a16="http://schemas.microsoft.com/office/drawing/2014/main" id="{3C8DC19A-5495-B487-BBA7-D6AC49F6C8B0}"/>
              </a:ext>
            </a:extLst>
          </p:cNvPr>
          <p:cNvSpPr txBox="1"/>
          <p:nvPr/>
        </p:nvSpPr>
        <p:spPr>
          <a:xfrm>
            <a:off x="812164" y="4922443"/>
            <a:ext cx="905934" cy="584775"/>
          </a:xfrm>
          <a:prstGeom prst="rect">
            <a:avLst/>
          </a:prstGeom>
          <a:noFill/>
        </p:spPr>
        <p:txBody>
          <a:bodyPr wrap="square" rtlCol="0">
            <a:spAutoFit/>
          </a:bodyPr>
          <a:lstStyle/>
          <a:p>
            <a:pPr algn="r"/>
            <a:r>
              <a:rPr lang="en-SG" sz="1600" dirty="0"/>
              <a:t>10</a:t>
            </a:r>
          </a:p>
          <a:p>
            <a:pPr algn="r"/>
            <a:r>
              <a:rPr lang="en-SG" sz="1600" dirty="0"/>
              <a:t>.995</a:t>
            </a:r>
          </a:p>
        </p:txBody>
      </p:sp>
      <p:sp>
        <p:nvSpPr>
          <p:cNvPr id="78" name="TextBox 77">
            <a:extLst>
              <a:ext uri="{FF2B5EF4-FFF2-40B4-BE49-F238E27FC236}">
                <a16:creationId xmlns:a16="http://schemas.microsoft.com/office/drawing/2014/main" id="{C04C55BF-B2B7-E8B6-B746-8B079AB2D7A5}"/>
              </a:ext>
            </a:extLst>
          </p:cNvPr>
          <p:cNvSpPr txBox="1"/>
          <p:nvPr/>
        </p:nvSpPr>
        <p:spPr>
          <a:xfrm>
            <a:off x="2716664" y="1015655"/>
            <a:ext cx="905934" cy="338554"/>
          </a:xfrm>
          <a:prstGeom prst="rect">
            <a:avLst/>
          </a:prstGeom>
          <a:noFill/>
        </p:spPr>
        <p:txBody>
          <a:bodyPr wrap="square" rtlCol="0">
            <a:spAutoFit/>
          </a:bodyPr>
          <a:lstStyle/>
          <a:p>
            <a:pPr algn="ctr"/>
            <a:r>
              <a:rPr lang="en-SG" sz="1600" dirty="0"/>
              <a:t>1</a:t>
            </a:r>
          </a:p>
        </p:txBody>
      </p:sp>
      <p:sp>
        <p:nvSpPr>
          <p:cNvPr id="79" name="TextBox 78">
            <a:extLst>
              <a:ext uri="{FF2B5EF4-FFF2-40B4-BE49-F238E27FC236}">
                <a16:creationId xmlns:a16="http://schemas.microsoft.com/office/drawing/2014/main" id="{9128142D-6031-A2F5-BD73-AE2F9F319F8F}"/>
              </a:ext>
            </a:extLst>
          </p:cNvPr>
          <p:cNvSpPr txBox="1"/>
          <p:nvPr/>
        </p:nvSpPr>
        <p:spPr>
          <a:xfrm>
            <a:off x="5864019" y="1024637"/>
            <a:ext cx="905934" cy="338554"/>
          </a:xfrm>
          <a:prstGeom prst="rect">
            <a:avLst/>
          </a:prstGeom>
          <a:noFill/>
        </p:spPr>
        <p:txBody>
          <a:bodyPr wrap="square" rtlCol="0">
            <a:spAutoFit/>
          </a:bodyPr>
          <a:lstStyle/>
          <a:p>
            <a:pPr algn="ctr"/>
            <a:r>
              <a:rPr lang="en-SG" sz="1600" dirty="0"/>
              <a:t>5</a:t>
            </a:r>
          </a:p>
        </p:txBody>
      </p:sp>
      <p:sp>
        <p:nvSpPr>
          <p:cNvPr id="80" name="TextBox 79">
            <a:extLst>
              <a:ext uri="{FF2B5EF4-FFF2-40B4-BE49-F238E27FC236}">
                <a16:creationId xmlns:a16="http://schemas.microsoft.com/office/drawing/2014/main" id="{FB0FE905-8254-D192-AE79-07ACF2719CF9}"/>
              </a:ext>
            </a:extLst>
          </p:cNvPr>
          <p:cNvSpPr txBox="1"/>
          <p:nvPr/>
        </p:nvSpPr>
        <p:spPr>
          <a:xfrm>
            <a:off x="7986100" y="1018719"/>
            <a:ext cx="905934" cy="338554"/>
          </a:xfrm>
          <a:prstGeom prst="rect">
            <a:avLst/>
          </a:prstGeom>
          <a:noFill/>
        </p:spPr>
        <p:txBody>
          <a:bodyPr wrap="square" rtlCol="0">
            <a:spAutoFit/>
          </a:bodyPr>
          <a:lstStyle/>
          <a:p>
            <a:pPr algn="ctr"/>
            <a:r>
              <a:rPr lang="en-SG" sz="1600" dirty="0"/>
              <a:t>50</a:t>
            </a:r>
          </a:p>
        </p:txBody>
      </p:sp>
      <p:sp>
        <p:nvSpPr>
          <p:cNvPr id="5" name="TextBox 4">
            <a:extLst>
              <a:ext uri="{FF2B5EF4-FFF2-40B4-BE49-F238E27FC236}">
                <a16:creationId xmlns:a16="http://schemas.microsoft.com/office/drawing/2014/main" id="{BDA59EE7-1617-444C-4EFE-4BC5F0286828}"/>
              </a:ext>
            </a:extLst>
          </p:cNvPr>
          <p:cNvSpPr txBox="1"/>
          <p:nvPr/>
        </p:nvSpPr>
        <p:spPr>
          <a:xfrm>
            <a:off x="1717010" y="1353184"/>
            <a:ext cx="1026544" cy="276999"/>
          </a:xfrm>
          <a:prstGeom prst="rect">
            <a:avLst/>
          </a:prstGeom>
          <a:noFill/>
        </p:spPr>
        <p:txBody>
          <a:bodyPr wrap="square" rtlCol="0">
            <a:spAutoFit/>
          </a:bodyPr>
          <a:lstStyle/>
          <a:p>
            <a:r>
              <a:rPr lang="en-SG" sz="1200" dirty="0">
                <a:solidFill>
                  <a:schemeClr val="bg1"/>
                </a:solidFill>
              </a:rPr>
              <a:t>(Chosen)</a:t>
            </a:r>
          </a:p>
        </p:txBody>
      </p:sp>
      <p:sp>
        <p:nvSpPr>
          <p:cNvPr id="12" name="TextBox 11">
            <a:extLst>
              <a:ext uri="{FF2B5EF4-FFF2-40B4-BE49-F238E27FC236}">
                <a16:creationId xmlns:a16="http://schemas.microsoft.com/office/drawing/2014/main" id="{5BC8008D-EA64-8BB6-ED8A-D04A9FD0D8C3}"/>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spTree>
    <p:extLst>
      <p:ext uri="{BB962C8B-B14F-4D97-AF65-F5344CB8AC3E}">
        <p14:creationId xmlns:p14="http://schemas.microsoft.com/office/powerpoint/2010/main" val="40895049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58FC1FD-4116-4F9F-AB03-B51954A08658}"/>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6" name="TextBox 5">
            <a:extLst>
              <a:ext uri="{FF2B5EF4-FFF2-40B4-BE49-F238E27FC236}">
                <a16:creationId xmlns:a16="http://schemas.microsoft.com/office/drawing/2014/main" id="{A7805250-1096-413A-99CD-0A595205E907}"/>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08ADEB79-E814-474C-8923-C7FAEA1599B6}"/>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35" name="Rectangle 34">
            <a:extLst>
              <a:ext uri="{FF2B5EF4-FFF2-40B4-BE49-F238E27FC236}">
                <a16:creationId xmlns:a16="http://schemas.microsoft.com/office/drawing/2014/main" id="{0CB221EE-319E-42C7-AF1B-363885C0F6E3}"/>
              </a:ext>
            </a:extLst>
          </p:cNvPr>
          <p:cNvSpPr/>
          <p:nvPr/>
        </p:nvSpPr>
        <p:spPr>
          <a:xfrm>
            <a:off x="1640210" y="580394"/>
            <a:ext cx="2967991" cy="59851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&lt;Part C: Design Evaluation&gt;</a:t>
            </a:r>
          </a:p>
          <a:p>
            <a:r>
              <a:rPr lang="en-US" sz="800" dirty="0">
                <a:solidFill>
                  <a:srgbClr val="B31261"/>
                </a:solidFill>
                <a:latin typeface="Consolas" panose="020B0609020204030204" pitchFamily="49" charset="0"/>
              </a:rPr>
              <a:t>See the next slide for the final design map evaluating the 3D model variations as shown from the previous slide using the two evaluation criteria dimensions, qualitative (columns) and quantitative (rows) evaluation.</a:t>
            </a:r>
          </a:p>
          <a:p>
            <a:endParaRPr lang="en-US" sz="800" b="1" dirty="0">
              <a:solidFill>
                <a:srgbClr val="B31261"/>
              </a:solidFill>
              <a:latin typeface="Consolas" panose="020B0609020204030204" pitchFamily="49" charset="0"/>
            </a:endParaRPr>
          </a:p>
          <a:p>
            <a:r>
              <a:rPr lang="en-US" sz="800" b="1" dirty="0">
                <a:solidFill>
                  <a:srgbClr val="B31261"/>
                </a:solidFill>
                <a:latin typeface="Consolas" panose="020B0609020204030204" pitchFamily="49" charset="0"/>
              </a:rPr>
              <a:t>Quantitative Evaluation:</a:t>
            </a:r>
          </a:p>
          <a:p>
            <a:r>
              <a:rPr lang="en-US" sz="800" dirty="0">
                <a:solidFill>
                  <a:srgbClr val="B31261"/>
                </a:solidFill>
                <a:latin typeface="Consolas" panose="020B0609020204030204" pitchFamily="49" charset="0"/>
              </a:rPr>
              <a:t>For my 3D model variations, the 2 main factors I used for quantitative evaluation of the 3D model variations are the material required and the time required to build the 3D model. I intend to use the material required to gauge the relative costs of the 3D model variations.</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material and time required to build each 3D model variation is found using the </a:t>
            </a:r>
            <a:r>
              <a:rPr lang="en-US" sz="800" dirty="0" err="1">
                <a:solidFill>
                  <a:srgbClr val="B31261"/>
                </a:solidFill>
                <a:latin typeface="Consolas" panose="020B0609020204030204" pitchFamily="49" charset="0"/>
              </a:rPr>
              <a:t>UltiMaker</a:t>
            </a:r>
            <a:r>
              <a:rPr lang="en-US" sz="800" dirty="0">
                <a:solidFill>
                  <a:srgbClr val="B31261"/>
                </a:solidFill>
                <a:latin typeface="Consolas" panose="020B0609020204030204" pitchFamily="49" charset="0"/>
              </a:rPr>
              <a:t> </a:t>
            </a:r>
            <a:r>
              <a:rPr lang="en-US" sz="800" dirty="0" err="1">
                <a:solidFill>
                  <a:srgbClr val="B31261"/>
                </a:solidFill>
                <a:latin typeface="Consolas" panose="020B0609020204030204" pitchFamily="49" charset="0"/>
              </a:rPr>
              <a:t>Cura</a:t>
            </a:r>
            <a:r>
              <a:rPr lang="en-US" sz="800" dirty="0">
                <a:solidFill>
                  <a:srgbClr val="B31261"/>
                </a:solidFill>
                <a:latin typeface="Consolas" panose="020B0609020204030204" pitchFamily="49" charset="0"/>
              </a:rPr>
              <a:t> software.</a:t>
            </a:r>
          </a:p>
          <a:p>
            <a:endParaRPr lang="en-US" sz="800" dirty="0">
              <a:solidFill>
                <a:srgbClr val="B31261"/>
              </a:solidFill>
              <a:latin typeface="Consolas" panose="020B0609020204030204" pitchFamily="49" charset="0"/>
            </a:endParaRPr>
          </a:p>
          <a:p>
            <a:r>
              <a:rPr lang="en-US" sz="800" b="1" dirty="0">
                <a:solidFill>
                  <a:srgbClr val="B31261"/>
                </a:solidFill>
                <a:latin typeface="Consolas" panose="020B0609020204030204" pitchFamily="49" charset="0"/>
              </a:rPr>
              <a:t>Qualitative Evaluation:</a:t>
            </a:r>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I also organized the 3D model variations in the final design map based on their aesthetic and complexity of their designs.</a:t>
            </a:r>
          </a:p>
          <a:p>
            <a:endParaRPr lang="en-US" sz="800" dirty="0">
              <a:solidFill>
                <a:srgbClr val="B31261"/>
              </a:solidFill>
              <a:latin typeface="Consolas" panose="020B0609020204030204" pitchFamily="49" charset="0"/>
            </a:endParaRPr>
          </a:p>
          <a:p>
            <a:endParaRPr lang="en-US" sz="800" b="1" dirty="0">
              <a:solidFill>
                <a:srgbClr val="B31261"/>
              </a:solidFill>
              <a:latin typeface="Consolas" panose="020B0609020204030204" pitchFamily="49" charset="0"/>
            </a:endParaRPr>
          </a:p>
          <a:p>
            <a:r>
              <a:rPr lang="en-US" sz="800" b="1" dirty="0">
                <a:solidFill>
                  <a:srgbClr val="B31261"/>
                </a:solidFill>
                <a:latin typeface="Consolas" panose="020B0609020204030204" pitchFamily="49" charset="0"/>
              </a:rPr>
              <a:t>&lt;Part D: Rapid Prototyping&gt;</a:t>
            </a:r>
          </a:p>
          <a:p>
            <a:r>
              <a:rPr lang="en-US" sz="800" dirty="0">
                <a:solidFill>
                  <a:srgbClr val="B31261"/>
                </a:solidFill>
                <a:latin typeface="Consolas" panose="020B0609020204030204" pitchFamily="49" charset="0"/>
              </a:rPr>
              <a:t>Out of all the variations, I have decided to 3D print ‘Variation Analysis 3D model 1’ (see picture 01) due to its highest aesthetic and complexity of its design. Furthermore, due to the relatively small scale of the 3D model, the material and time required should not be a big issue during the 3D printing process.</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In addition, I decided to add a square base to the 3D model variation to make the 3D printing process even smoother by providing a solid foundation for the 3D model variation to be built on top of and simplify the 3D building process.</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Using the </a:t>
            </a:r>
            <a:r>
              <a:rPr lang="en-US" sz="800" dirty="0" err="1">
                <a:solidFill>
                  <a:srgbClr val="B31261"/>
                </a:solidFill>
                <a:latin typeface="Consolas" panose="020B0609020204030204" pitchFamily="49" charset="0"/>
              </a:rPr>
              <a:t>UltiMaker</a:t>
            </a:r>
            <a:r>
              <a:rPr lang="en-US" sz="800" dirty="0">
                <a:solidFill>
                  <a:srgbClr val="B31261"/>
                </a:solidFill>
                <a:latin typeface="Consolas" panose="020B0609020204030204" pitchFamily="49" charset="0"/>
              </a:rPr>
              <a:t> </a:t>
            </a:r>
            <a:r>
              <a:rPr lang="en-US" sz="800" dirty="0" err="1">
                <a:solidFill>
                  <a:srgbClr val="B31261"/>
                </a:solidFill>
                <a:latin typeface="Consolas" panose="020B0609020204030204" pitchFamily="49" charset="0"/>
              </a:rPr>
              <a:t>Cura</a:t>
            </a:r>
            <a:r>
              <a:rPr lang="en-US" sz="800" dirty="0">
                <a:solidFill>
                  <a:srgbClr val="B31261"/>
                </a:solidFill>
                <a:latin typeface="Consolas" panose="020B0609020204030204" pitchFamily="49" charset="0"/>
              </a:rPr>
              <a:t> software, it shows that the 3D model variation requires 14g of Polylactic Acid (PLA) filament and a time of 1 hour and 49 minutes to 3D print the 3D model variation at the dimensions of 44.2mm x 44.2mm x 12.5mm, which I believe is quite a manageable amount of resources. I also believe that if the design proves too complicated to re-create physically, I can upscale the printed 3D model.</a:t>
            </a:r>
          </a:p>
        </p:txBody>
      </p:sp>
      <p:grpSp>
        <p:nvGrpSpPr>
          <p:cNvPr id="2" name="Group 1">
            <a:extLst>
              <a:ext uri="{FF2B5EF4-FFF2-40B4-BE49-F238E27FC236}">
                <a16:creationId xmlns:a16="http://schemas.microsoft.com/office/drawing/2014/main" id="{A27E053F-2D7D-01E7-168A-CD146B5AA434}"/>
              </a:ext>
            </a:extLst>
          </p:cNvPr>
          <p:cNvGrpSpPr/>
          <p:nvPr/>
        </p:nvGrpSpPr>
        <p:grpSpPr>
          <a:xfrm>
            <a:off x="5287196" y="663827"/>
            <a:ext cx="4161450" cy="5898828"/>
            <a:chOff x="446751" y="654751"/>
            <a:chExt cx="4161450" cy="5898828"/>
          </a:xfrm>
        </p:grpSpPr>
        <p:sp>
          <p:nvSpPr>
            <p:cNvPr id="3" name="Rectangle 2">
              <a:extLst>
                <a:ext uri="{FF2B5EF4-FFF2-40B4-BE49-F238E27FC236}">
                  <a16:creationId xmlns:a16="http://schemas.microsoft.com/office/drawing/2014/main" id="{F5183A6D-A929-17F1-52A2-4C216D91B7B7}"/>
                </a:ext>
              </a:extLst>
            </p:cNvPr>
            <p:cNvSpPr/>
            <p:nvPr/>
          </p:nvSpPr>
          <p:spPr>
            <a:xfrm>
              <a:off x="457205" y="3641379"/>
              <a:ext cx="4150995" cy="1416733"/>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8" name="Rectangle 7">
              <a:extLst>
                <a:ext uri="{FF2B5EF4-FFF2-40B4-BE49-F238E27FC236}">
                  <a16:creationId xmlns:a16="http://schemas.microsoft.com/office/drawing/2014/main" id="{28FE279E-83DE-3833-EBD4-E67C449E0124}"/>
                </a:ext>
              </a:extLst>
            </p:cNvPr>
            <p:cNvSpPr/>
            <p:nvPr/>
          </p:nvSpPr>
          <p:spPr>
            <a:xfrm>
              <a:off x="446751" y="5123894"/>
              <a:ext cx="4161450" cy="1429685"/>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9" name="Rectangle 8">
              <a:extLst>
                <a:ext uri="{FF2B5EF4-FFF2-40B4-BE49-F238E27FC236}">
                  <a16:creationId xmlns:a16="http://schemas.microsoft.com/office/drawing/2014/main" id="{7AA49AF3-78A8-98A4-B139-1E79A1B447C4}"/>
                </a:ext>
              </a:extLst>
            </p:cNvPr>
            <p:cNvSpPr/>
            <p:nvPr/>
          </p:nvSpPr>
          <p:spPr>
            <a:xfrm>
              <a:off x="457205" y="654751"/>
              <a:ext cx="4150995" cy="1416733"/>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10" name="Rectangle 9">
              <a:extLst>
                <a:ext uri="{FF2B5EF4-FFF2-40B4-BE49-F238E27FC236}">
                  <a16:creationId xmlns:a16="http://schemas.microsoft.com/office/drawing/2014/main" id="{6B24A4E7-4214-15D3-1D7D-FAC97D80908A}"/>
                </a:ext>
              </a:extLst>
            </p:cNvPr>
            <p:cNvSpPr/>
            <p:nvPr/>
          </p:nvSpPr>
          <p:spPr>
            <a:xfrm>
              <a:off x="457205" y="2150218"/>
              <a:ext cx="4150995" cy="1416733"/>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grpSp>
      <p:sp>
        <p:nvSpPr>
          <p:cNvPr id="11" name="TextBox 10">
            <a:extLst>
              <a:ext uri="{FF2B5EF4-FFF2-40B4-BE49-F238E27FC236}">
                <a16:creationId xmlns:a16="http://schemas.microsoft.com/office/drawing/2014/main" id="{688D744F-62FA-BC84-656F-FE8434CCE64B}"/>
              </a:ext>
            </a:extLst>
          </p:cNvPr>
          <p:cNvSpPr txBox="1"/>
          <p:nvPr/>
        </p:nvSpPr>
        <p:spPr>
          <a:xfrm>
            <a:off x="297816" y="786801"/>
            <a:ext cx="937273" cy="954107"/>
          </a:xfrm>
          <a:prstGeom prst="rect">
            <a:avLst/>
          </a:prstGeom>
          <a:noFill/>
        </p:spPr>
        <p:txBody>
          <a:bodyPr wrap="square" rtlCol="0">
            <a:spAutoFit/>
          </a:bodyPr>
          <a:lstStyle/>
          <a:p>
            <a:r>
              <a:rPr lang="en-US" sz="700" dirty="0" err="1">
                <a:latin typeface="Arial" panose="020B0604020202020204" pitchFamily="34" charset="0"/>
                <a:cs typeface="Arial" panose="020B0604020202020204" pitchFamily="34" charset="0"/>
              </a:rPr>
              <a:t>UltiMaker</a:t>
            </a:r>
            <a:r>
              <a:rPr lang="en-US" sz="700" dirty="0">
                <a:latin typeface="Arial" panose="020B0604020202020204" pitchFamily="34" charset="0"/>
                <a:cs typeface="Arial" panose="020B0604020202020204" pitchFamily="34" charset="0"/>
              </a:rPr>
              <a:t>. (2023). </a:t>
            </a:r>
            <a:r>
              <a:rPr lang="en-US" sz="700" dirty="0" err="1">
                <a:latin typeface="Arial" panose="020B0604020202020204" pitchFamily="34" charset="0"/>
                <a:cs typeface="Arial" panose="020B0604020202020204" pitchFamily="34" charset="0"/>
              </a:rPr>
              <a:t>UltiMaker</a:t>
            </a:r>
            <a:r>
              <a:rPr lang="en-US" sz="700" dirty="0">
                <a:latin typeface="Arial" panose="020B0604020202020204" pitchFamily="34" charset="0"/>
                <a:cs typeface="Arial" panose="020B0604020202020204" pitchFamily="34" charset="0"/>
              </a:rPr>
              <a:t> </a:t>
            </a:r>
            <a:r>
              <a:rPr lang="en-US" sz="700" dirty="0" err="1">
                <a:latin typeface="Arial" panose="020B0604020202020204" pitchFamily="34" charset="0"/>
                <a:cs typeface="Arial" panose="020B0604020202020204" pitchFamily="34" charset="0"/>
              </a:rPr>
              <a:t>Cura</a:t>
            </a:r>
            <a:r>
              <a:rPr lang="en-US" sz="700" dirty="0">
                <a:latin typeface="Arial" panose="020B0604020202020204" pitchFamily="34" charset="0"/>
                <a:cs typeface="Arial" panose="020B0604020202020204" pitchFamily="34" charset="0"/>
              </a:rPr>
              <a:t>. Software Download. October 5, 2023 </a:t>
            </a:r>
            <a:r>
              <a:rPr lang="en-SG" sz="700" b="0" i="0" dirty="0">
                <a:solidFill>
                  <a:srgbClr val="0F0F0F"/>
                </a:solidFill>
                <a:effectLst/>
                <a:latin typeface="Arial" panose="020B0604020202020204" pitchFamily="34" charset="0"/>
                <a:cs typeface="Arial" panose="020B0604020202020204" pitchFamily="34" charset="0"/>
                <a:hlinkClick r:id="rId2"/>
              </a:rPr>
              <a:t>https://ultimaker.com/software/ultimaker-cura/</a:t>
            </a:r>
            <a:r>
              <a:rPr lang="en-SG" sz="700" b="0" i="0" dirty="0">
                <a:solidFill>
                  <a:srgbClr val="0F0F0F"/>
                </a:solidFill>
                <a:effectLst/>
                <a:latin typeface="Arial" panose="020B0604020202020204" pitchFamily="34" charset="0"/>
                <a:cs typeface="Arial" panose="020B0604020202020204" pitchFamily="34" charset="0"/>
              </a:rPr>
              <a:t> </a:t>
            </a:r>
          </a:p>
        </p:txBody>
      </p:sp>
      <p:sp>
        <p:nvSpPr>
          <p:cNvPr id="13" name="TextBox 12">
            <a:extLst>
              <a:ext uri="{FF2B5EF4-FFF2-40B4-BE49-F238E27FC236}">
                <a16:creationId xmlns:a16="http://schemas.microsoft.com/office/drawing/2014/main" id="{84A5CC70-098D-5895-D83A-4AE3991BADFE}"/>
              </a:ext>
            </a:extLst>
          </p:cNvPr>
          <p:cNvSpPr txBox="1"/>
          <p:nvPr/>
        </p:nvSpPr>
        <p:spPr>
          <a:xfrm>
            <a:off x="297817" y="580397"/>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References</a:t>
            </a:r>
            <a:endParaRPr lang="en-SG" sz="700" dirty="0">
              <a:solidFill>
                <a:srgbClr val="1CB857"/>
              </a:solidFill>
              <a:latin typeface="Arial" panose="020B0604020202020204" pitchFamily="34" charset="0"/>
              <a:cs typeface="Arial" panose="020B0604020202020204" pitchFamily="34" charset="0"/>
            </a:endParaRPr>
          </a:p>
        </p:txBody>
      </p:sp>
      <p:sp>
        <p:nvSpPr>
          <p:cNvPr id="25" name="Rectangle 24">
            <a:extLst>
              <a:ext uri="{FF2B5EF4-FFF2-40B4-BE49-F238E27FC236}">
                <a16:creationId xmlns:a16="http://schemas.microsoft.com/office/drawing/2014/main" id="{2A686A42-9AD4-FE6E-11DE-D2DC94785862}"/>
              </a:ext>
            </a:extLst>
          </p:cNvPr>
          <p:cNvSpPr/>
          <p:nvPr/>
        </p:nvSpPr>
        <p:spPr>
          <a:xfrm>
            <a:off x="5287193" y="5144612"/>
            <a:ext cx="4161450" cy="141804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grpSp>
        <p:nvGrpSpPr>
          <p:cNvPr id="30" name="Group 29">
            <a:extLst>
              <a:ext uri="{FF2B5EF4-FFF2-40B4-BE49-F238E27FC236}">
                <a16:creationId xmlns:a16="http://schemas.microsoft.com/office/drawing/2014/main" id="{D2D9526C-83A5-2E68-CFFA-205A1A8AC6CE}"/>
              </a:ext>
            </a:extLst>
          </p:cNvPr>
          <p:cNvGrpSpPr/>
          <p:nvPr/>
        </p:nvGrpSpPr>
        <p:grpSpPr>
          <a:xfrm>
            <a:off x="297817" y="4889187"/>
            <a:ext cx="1038224" cy="1483677"/>
            <a:chOff x="297817" y="4663443"/>
            <a:chExt cx="1038224" cy="1483677"/>
          </a:xfrm>
        </p:grpSpPr>
        <p:sp>
          <p:nvSpPr>
            <p:cNvPr id="31" name="TextBox 30">
              <a:extLst>
                <a:ext uri="{FF2B5EF4-FFF2-40B4-BE49-F238E27FC236}">
                  <a16:creationId xmlns:a16="http://schemas.microsoft.com/office/drawing/2014/main" id="{C8079B7A-DD91-1B25-03E4-83115A309125}"/>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32" name="TextBox 31">
              <a:extLst>
                <a:ext uri="{FF2B5EF4-FFF2-40B4-BE49-F238E27FC236}">
                  <a16:creationId xmlns:a16="http://schemas.microsoft.com/office/drawing/2014/main" id="{6A467CC4-323B-1875-54F6-1DE54F644EEA}"/>
                </a:ext>
              </a:extLst>
            </p:cNvPr>
            <p:cNvSpPr txBox="1"/>
            <p:nvPr/>
          </p:nvSpPr>
          <p:spPr>
            <a:xfrm>
              <a:off x="297817" y="4869847"/>
              <a:ext cx="1038224" cy="1277273"/>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Perspective view of the 3D model</a:t>
              </a:r>
            </a:p>
            <a:p>
              <a:r>
                <a:rPr lang="en-US" sz="700" dirty="0">
                  <a:latin typeface="Arial" panose="020B0604020202020204" pitchFamily="34" charset="0"/>
                  <a:cs typeface="Arial" panose="020B0604020202020204" pitchFamily="34" charset="0"/>
                </a:rPr>
                <a:t>02 Top view of the 3D model</a:t>
              </a:r>
            </a:p>
            <a:p>
              <a:r>
                <a:rPr lang="en-US" sz="700" dirty="0">
                  <a:latin typeface="Arial" panose="020B0604020202020204" pitchFamily="34" charset="0"/>
                  <a:cs typeface="Arial" panose="020B0604020202020204" pitchFamily="34" charset="0"/>
                </a:rPr>
                <a:t>03 Side view of the 3D model</a:t>
              </a:r>
            </a:p>
            <a:p>
              <a:r>
                <a:rPr lang="en-SG" sz="700" dirty="0">
                  <a:latin typeface="Arial" panose="020B0604020202020204" pitchFamily="34" charset="0"/>
                  <a:cs typeface="Arial" panose="020B0604020202020204" pitchFamily="34" charset="0"/>
                </a:rPr>
                <a:t>04 Details of printing the 3D model in the </a:t>
              </a:r>
              <a:r>
                <a:rPr lang="en-SG" sz="700" dirty="0" err="1">
                  <a:latin typeface="Arial" panose="020B0604020202020204" pitchFamily="34" charset="0"/>
                  <a:cs typeface="Arial" panose="020B0604020202020204" pitchFamily="34" charset="0"/>
                </a:rPr>
                <a:t>Ultimaker</a:t>
              </a:r>
              <a:r>
                <a:rPr lang="en-SG" sz="700" dirty="0">
                  <a:latin typeface="Arial" panose="020B0604020202020204" pitchFamily="34" charset="0"/>
                  <a:cs typeface="Arial" panose="020B0604020202020204" pitchFamily="34" charset="0"/>
                </a:rPr>
                <a:t> </a:t>
              </a:r>
              <a:r>
                <a:rPr lang="en-SG" sz="700" dirty="0" err="1">
                  <a:latin typeface="Arial" panose="020B0604020202020204" pitchFamily="34" charset="0"/>
                  <a:cs typeface="Arial" panose="020B0604020202020204" pitchFamily="34" charset="0"/>
                </a:rPr>
                <a:t>Cura</a:t>
              </a:r>
              <a:r>
                <a:rPr lang="en-SG" sz="700" dirty="0">
                  <a:latin typeface="Arial" panose="020B0604020202020204" pitchFamily="34" charset="0"/>
                  <a:cs typeface="Arial" panose="020B0604020202020204" pitchFamily="34" charset="0"/>
                </a:rPr>
                <a:t> software</a:t>
              </a:r>
            </a:p>
            <a:p>
              <a:endParaRPr lang="en-SG" sz="700" dirty="0">
                <a:latin typeface="Arial" panose="020B0604020202020204" pitchFamily="34" charset="0"/>
                <a:cs typeface="Arial" panose="020B0604020202020204" pitchFamily="34" charset="0"/>
              </a:endParaRPr>
            </a:p>
          </p:txBody>
        </p:sp>
      </p:grpSp>
      <p:sp>
        <p:nvSpPr>
          <p:cNvPr id="33" name="TextBox 32">
            <a:extLst>
              <a:ext uri="{FF2B5EF4-FFF2-40B4-BE49-F238E27FC236}">
                <a16:creationId xmlns:a16="http://schemas.microsoft.com/office/drawing/2014/main" id="{730DC9C7-8A12-EBBA-5AA9-D7E2FE8393E8}"/>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pic>
        <p:nvPicPr>
          <p:cNvPr id="17" name="Picture 16" descr="A blue square with many spikes&#10;&#10;Description automatically generated with medium confidence">
            <a:extLst>
              <a:ext uri="{FF2B5EF4-FFF2-40B4-BE49-F238E27FC236}">
                <a16:creationId xmlns:a16="http://schemas.microsoft.com/office/drawing/2014/main" id="{8BC84EE1-F6B3-4CE7-86AC-4C5E380828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58636" y="665192"/>
            <a:ext cx="3809843" cy="1410408"/>
          </a:xfrm>
          <a:prstGeom prst="rect">
            <a:avLst/>
          </a:prstGeom>
        </p:spPr>
      </p:pic>
      <p:sp>
        <p:nvSpPr>
          <p:cNvPr id="15" name="Rectangle 14">
            <a:extLst>
              <a:ext uri="{FF2B5EF4-FFF2-40B4-BE49-F238E27FC236}">
                <a16:creationId xmlns:a16="http://schemas.microsoft.com/office/drawing/2014/main" id="{92D83AF4-91C5-96FC-3594-DCDEAF3DAD08}"/>
              </a:ext>
            </a:extLst>
          </p:cNvPr>
          <p:cNvSpPr/>
          <p:nvPr/>
        </p:nvSpPr>
        <p:spPr>
          <a:xfrm>
            <a:off x="5297798" y="659287"/>
            <a:ext cx="4150994" cy="1412197"/>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01</a:t>
            </a:r>
            <a:endParaRPr lang="en-SG" sz="4000" b="1" dirty="0">
              <a:solidFill>
                <a:schemeClr val="bg1"/>
              </a:solidFill>
            </a:endParaRPr>
          </a:p>
        </p:txBody>
      </p:sp>
      <p:pic>
        <p:nvPicPr>
          <p:cNvPr id="21" name="Picture 20" descr="A close-up of a blue square&#10;&#10;Description automatically generated">
            <a:extLst>
              <a:ext uri="{FF2B5EF4-FFF2-40B4-BE49-F238E27FC236}">
                <a16:creationId xmlns:a16="http://schemas.microsoft.com/office/drawing/2014/main" id="{CC98AF5A-5D4B-CCC7-4FCC-E562EFABF0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55901" y="2159292"/>
            <a:ext cx="3746326" cy="1386894"/>
          </a:xfrm>
          <a:prstGeom prst="rect">
            <a:avLst/>
          </a:prstGeom>
        </p:spPr>
      </p:pic>
      <p:sp>
        <p:nvSpPr>
          <p:cNvPr id="19" name="Rectangle 18">
            <a:extLst>
              <a:ext uri="{FF2B5EF4-FFF2-40B4-BE49-F238E27FC236}">
                <a16:creationId xmlns:a16="http://schemas.microsoft.com/office/drawing/2014/main" id="{40C265DA-8AD3-DB2C-0174-A41FBE8E5607}"/>
              </a:ext>
            </a:extLst>
          </p:cNvPr>
          <p:cNvSpPr/>
          <p:nvPr/>
        </p:nvSpPr>
        <p:spPr>
          <a:xfrm>
            <a:off x="5297798" y="2159293"/>
            <a:ext cx="4150994" cy="140205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pic>
        <p:nvPicPr>
          <p:cNvPr id="23" name="Picture 22" descr="A blue and black background">
            <a:extLst>
              <a:ext uri="{FF2B5EF4-FFF2-40B4-BE49-F238E27FC236}">
                <a16:creationId xmlns:a16="http://schemas.microsoft.com/office/drawing/2014/main" id="{4228239B-49E0-AEE8-95B1-DBF1C6CF7A6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09317" y="3672085"/>
            <a:ext cx="3792910" cy="1404139"/>
          </a:xfrm>
          <a:prstGeom prst="rect">
            <a:avLst/>
          </a:prstGeom>
        </p:spPr>
      </p:pic>
      <p:sp>
        <p:nvSpPr>
          <p:cNvPr id="24" name="Rectangle 23">
            <a:extLst>
              <a:ext uri="{FF2B5EF4-FFF2-40B4-BE49-F238E27FC236}">
                <a16:creationId xmlns:a16="http://schemas.microsoft.com/office/drawing/2014/main" id="{D1EDC54A-221F-1883-E247-F1E8F70E765C}"/>
              </a:ext>
            </a:extLst>
          </p:cNvPr>
          <p:cNvSpPr/>
          <p:nvPr/>
        </p:nvSpPr>
        <p:spPr>
          <a:xfrm>
            <a:off x="5297650" y="3645686"/>
            <a:ext cx="4150994" cy="142670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pic>
        <p:nvPicPr>
          <p:cNvPr id="27" name="Picture 26" descr="A screenshot of a computer">
            <a:extLst>
              <a:ext uri="{FF2B5EF4-FFF2-40B4-BE49-F238E27FC236}">
                <a16:creationId xmlns:a16="http://schemas.microsoft.com/office/drawing/2014/main" id="{A5F9ABF4-F54F-E86A-D558-D2CB1A2DEDC5}"/>
              </a:ext>
            </a:extLst>
          </p:cNvPr>
          <p:cNvPicPr>
            <a:picLocks noChangeAspect="1"/>
          </p:cNvPicPr>
          <p:nvPr/>
        </p:nvPicPr>
        <p:blipFill rotWithShape="1">
          <a:blip r:embed="rId6">
            <a:extLst>
              <a:ext uri="{28A0092B-C50C-407E-A947-70E740481C1C}">
                <a14:useLocalDpi xmlns:a14="http://schemas.microsoft.com/office/drawing/2010/main" val="0"/>
              </a:ext>
            </a:extLst>
          </a:blip>
          <a:srcRect r="1033"/>
          <a:stretch/>
        </p:blipFill>
        <p:spPr>
          <a:xfrm>
            <a:off x="6146544" y="5144612"/>
            <a:ext cx="2717423" cy="1429685"/>
          </a:xfrm>
          <a:prstGeom prst="rect">
            <a:avLst/>
          </a:prstGeom>
        </p:spPr>
      </p:pic>
    </p:spTree>
    <p:extLst>
      <p:ext uri="{BB962C8B-B14F-4D97-AF65-F5344CB8AC3E}">
        <p14:creationId xmlns:p14="http://schemas.microsoft.com/office/powerpoint/2010/main" val="23465602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4C528AC1-9581-3693-86D2-B4ACCE67C55D}"/>
              </a:ext>
            </a:extLst>
          </p:cNvPr>
          <p:cNvSpPr/>
          <p:nvPr/>
        </p:nvSpPr>
        <p:spPr>
          <a:xfrm>
            <a:off x="5297798" y="659287"/>
            <a:ext cx="4150994" cy="1412197"/>
          </a:xfrm>
          <a:prstGeom prst="rect">
            <a:avLst/>
          </a:prstGeom>
          <a:solidFill>
            <a:schemeClr val="tx1"/>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05</a:t>
            </a:r>
            <a:endParaRPr lang="en-SG" sz="4000" b="1" dirty="0">
              <a:solidFill>
                <a:schemeClr val="bg1"/>
              </a:solidFill>
            </a:endParaRPr>
          </a:p>
        </p:txBody>
      </p:sp>
      <p:pic>
        <p:nvPicPr>
          <p:cNvPr id="38" name="Picture 37" descr="A blue foam mat with holes">
            <a:extLst>
              <a:ext uri="{FF2B5EF4-FFF2-40B4-BE49-F238E27FC236}">
                <a16:creationId xmlns:a16="http://schemas.microsoft.com/office/drawing/2014/main" id="{1142D1E8-DC49-318D-C8F8-43A8A9AF0248}"/>
              </a:ext>
            </a:extLst>
          </p:cNvPr>
          <p:cNvPicPr>
            <a:picLocks noChangeAspect="1"/>
          </p:cNvPicPr>
          <p:nvPr/>
        </p:nvPicPr>
        <p:blipFill rotWithShape="1">
          <a:blip r:embed="rId2">
            <a:extLst>
              <a:ext uri="{28A0092B-C50C-407E-A947-70E740481C1C}">
                <a14:useLocalDpi xmlns:a14="http://schemas.microsoft.com/office/drawing/2010/main" val="0"/>
              </a:ext>
            </a:extLst>
          </a:blip>
          <a:srcRect r="12883"/>
          <a:stretch/>
        </p:blipFill>
        <p:spPr>
          <a:xfrm>
            <a:off x="5495475" y="679763"/>
            <a:ext cx="3284772" cy="1394710"/>
          </a:xfrm>
          <a:prstGeom prst="rect">
            <a:avLst/>
          </a:prstGeom>
        </p:spPr>
      </p:pic>
      <p:pic>
        <p:nvPicPr>
          <p:cNvPr id="35" name="Picture 34" descr="A blue plastic surface with holes&#10;&#10;Description automatically generated with medium confidence">
            <a:extLst>
              <a:ext uri="{FF2B5EF4-FFF2-40B4-BE49-F238E27FC236}">
                <a16:creationId xmlns:a16="http://schemas.microsoft.com/office/drawing/2014/main" id="{31A0295F-190C-0A4C-4E1B-93F72F6D7418}"/>
              </a:ext>
            </a:extLst>
          </p:cNvPr>
          <p:cNvPicPr>
            <a:picLocks noChangeAspect="1"/>
          </p:cNvPicPr>
          <p:nvPr/>
        </p:nvPicPr>
        <p:blipFill rotWithShape="1">
          <a:blip r:embed="rId3">
            <a:extLst>
              <a:ext uri="{28A0092B-C50C-407E-A947-70E740481C1C}">
                <a14:useLocalDpi xmlns:a14="http://schemas.microsoft.com/office/drawing/2010/main" val="0"/>
              </a:ext>
            </a:extLst>
          </a:blip>
          <a:srcRect l="13902" r="11709"/>
          <a:stretch/>
        </p:blipFill>
        <p:spPr>
          <a:xfrm>
            <a:off x="1745645" y="5175504"/>
            <a:ext cx="2879096" cy="1419953"/>
          </a:xfrm>
          <a:prstGeom prst="rect">
            <a:avLst/>
          </a:prstGeom>
        </p:spPr>
      </p:pic>
      <p:pic>
        <p:nvPicPr>
          <p:cNvPr id="27" name="Picture 26" descr="A blue plastic panel with holes&#10;&#10;Description automatically generated with medium confidence">
            <a:extLst>
              <a:ext uri="{FF2B5EF4-FFF2-40B4-BE49-F238E27FC236}">
                <a16:creationId xmlns:a16="http://schemas.microsoft.com/office/drawing/2014/main" id="{F79C4235-3FE8-80A3-E256-BF2AA8B4432D}"/>
              </a:ext>
            </a:extLst>
          </p:cNvPr>
          <p:cNvPicPr>
            <a:picLocks noChangeAspect="1"/>
          </p:cNvPicPr>
          <p:nvPr/>
        </p:nvPicPr>
        <p:blipFill rotWithShape="1">
          <a:blip r:embed="rId4">
            <a:extLst>
              <a:ext uri="{28A0092B-C50C-407E-A947-70E740481C1C}">
                <a14:useLocalDpi xmlns:a14="http://schemas.microsoft.com/office/drawing/2010/main" val="0"/>
              </a:ext>
            </a:extLst>
          </a:blip>
          <a:srcRect l="13536" r="13092"/>
          <a:stretch/>
        </p:blipFill>
        <p:spPr>
          <a:xfrm>
            <a:off x="1734599" y="3650268"/>
            <a:ext cx="2873583" cy="1436281"/>
          </a:xfrm>
          <a:prstGeom prst="rect">
            <a:avLst/>
          </a:prstGeom>
        </p:spPr>
      </p:pic>
      <p:pic>
        <p:nvPicPr>
          <p:cNvPr id="21" name="Picture 20" descr="A blue and white striped surface">
            <a:extLst>
              <a:ext uri="{FF2B5EF4-FFF2-40B4-BE49-F238E27FC236}">
                <a16:creationId xmlns:a16="http://schemas.microsoft.com/office/drawing/2014/main" id="{A1CAD6F6-7851-E4EF-810F-6CD58D7EBB42}"/>
              </a:ext>
            </a:extLst>
          </p:cNvPr>
          <p:cNvPicPr>
            <a:picLocks noChangeAspect="1"/>
          </p:cNvPicPr>
          <p:nvPr/>
        </p:nvPicPr>
        <p:blipFill rotWithShape="1">
          <a:blip r:embed="rId5">
            <a:extLst>
              <a:ext uri="{28A0092B-C50C-407E-A947-70E740481C1C}">
                <a14:useLocalDpi xmlns:a14="http://schemas.microsoft.com/office/drawing/2010/main" val="0"/>
              </a:ext>
            </a:extLst>
          </a:blip>
          <a:srcRect l="11763" r="13947"/>
          <a:stretch/>
        </p:blipFill>
        <p:spPr>
          <a:xfrm>
            <a:off x="1734599" y="2157554"/>
            <a:ext cx="2881876" cy="1434938"/>
          </a:xfrm>
          <a:prstGeom prst="rect">
            <a:avLst/>
          </a:prstGeom>
        </p:spPr>
      </p:pic>
      <p:pic>
        <p:nvPicPr>
          <p:cNvPr id="5" name="Picture 4" descr="A blue square with a black background">
            <a:extLst>
              <a:ext uri="{FF2B5EF4-FFF2-40B4-BE49-F238E27FC236}">
                <a16:creationId xmlns:a16="http://schemas.microsoft.com/office/drawing/2014/main" id="{46B65DE9-9F6D-A2A1-F019-EE48CE2ABE39}"/>
              </a:ext>
            </a:extLst>
          </p:cNvPr>
          <p:cNvPicPr>
            <a:picLocks noChangeAspect="1"/>
          </p:cNvPicPr>
          <p:nvPr/>
        </p:nvPicPr>
        <p:blipFill rotWithShape="1">
          <a:blip r:embed="rId6">
            <a:extLst>
              <a:ext uri="{28A0092B-C50C-407E-A947-70E740481C1C}">
                <a14:useLocalDpi xmlns:a14="http://schemas.microsoft.com/office/drawing/2010/main" val="0"/>
              </a:ext>
            </a:extLst>
          </a:blip>
          <a:srcRect l="12483" r="13117"/>
          <a:stretch/>
        </p:blipFill>
        <p:spPr>
          <a:xfrm>
            <a:off x="1725257" y="662809"/>
            <a:ext cx="2882925" cy="1429897"/>
          </a:xfrm>
          <a:prstGeom prst="rect">
            <a:avLst/>
          </a:prstGeom>
        </p:spPr>
      </p:pic>
      <p:sp>
        <p:nvSpPr>
          <p:cNvPr id="4" name="TextBox 3">
            <a:extLst>
              <a:ext uri="{FF2B5EF4-FFF2-40B4-BE49-F238E27FC236}">
                <a16:creationId xmlns:a16="http://schemas.microsoft.com/office/drawing/2014/main" id="{E58FC1FD-4116-4F9F-AB03-B51954A08658}"/>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6" name="TextBox 5">
            <a:extLst>
              <a:ext uri="{FF2B5EF4-FFF2-40B4-BE49-F238E27FC236}">
                <a16:creationId xmlns:a16="http://schemas.microsoft.com/office/drawing/2014/main" id="{A7805250-1096-413A-99CD-0A595205E907}"/>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08ADEB79-E814-474C-8923-C7FAEA1599B6}"/>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grpSp>
        <p:nvGrpSpPr>
          <p:cNvPr id="2" name="Group 1">
            <a:extLst>
              <a:ext uri="{FF2B5EF4-FFF2-40B4-BE49-F238E27FC236}">
                <a16:creationId xmlns:a16="http://schemas.microsoft.com/office/drawing/2014/main" id="{59407A61-B1BB-408D-958F-D6E0ACA8A836}"/>
              </a:ext>
            </a:extLst>
          </p:cNvPr>
          <p:cNvGrpSpPr/>
          <p:nvPr/>
        </p:nvGrpSpPr>
        <p:grpSpPr>
          <a:xfrm>
            <a:off x="5295914" y="2150218"/>
            <a:ext cx="4152891" cy="4424546"/>
            <a:chOff x="455309" y="2150218"/>
            <a:chExt cx="4152891" cy="4424546"/>
          </a:xfrm>
          <a:solidFill>
            <a:schemeClr val="tx1"/>
          </a:solidFill>
        </p:grpSpPr>
        <p:sp>
          <p:nvSpPr>
            <p:cNvPr id="23" name="Rectangle 22">
              <a:extLst>
                <a:ext uri="{FF2B5EF4-FFF2-40B4-BE49-F238E27FC236}">
                  <a16:creationId xmlns:a16="http://schemas.microsoft.com/office/drawing/2014/main" id="{D6CEDD8E-0E35-4E13-8653-F632FBB4A33C}"/>
                </a:ext>
              </a:extLst>
            </p:cNvPr>
            <p:cNvSpPr/>
            <p:nvPr/>
          </p:nvSpPr>
          <p:spPr>
            <a:xfrm>
              <a:off x="457045" y="3650268"/>
              <a:ext cx="4151155" cy="1407844"/>
            </a:xfrm>
            <a:prstGeom prst="rect">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24" name="Rectangle 23">
              <a:extLst>
                <a:ext uri="{FF2B5EF4-FFF2-40B4-BE49-F238E27FC236}">
                  <a16:creationId xmlns:a16="http://schemas.microsoft.com/office/drawing/2014/main" id="{1613EFD5-BD3E-4BC1-B7F3-2F2B7724164F}"/>
                </a:ext>
              </a:extLst>
            </p:cNvPr>
            <p:cNvSpPr/>
            <p:nvPr/>
          </p:nvSpPr>
          <p:spPr>
            <a:xfrm>
              <a:off x="455309" y="5136846"/>
              <a:ext cx="4152891" cy="1437918"/>
            </a:xfrm>
            <a:prstGeom prst="rect">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26" name="Rectangle 25">
              <a:extLst>
                <a:ext uri="{FF2B5EF4-FFF2-40B4-BE49-F238E27FC236}">
                  <a16:creationId xmlns:a16="http://schemas.microsoft.com/office/drawing/2014/main" id="{DA8627E5-FDD6-4728-9D2A-40D0447A17F6}"/>
                </a:ext>
              </a:extLst>
            </p:cNvPr>
            <p:cNvSpPr/>
            <p:nvPr/>
          </p:nvSpPr>
          <p:spPr>
            <a:xfrm>
              <a:off x="457205" y="2150218"/>
              <a:ext cx="4150995" cy="1416733"/>
            </a:xfrm>
            <a:prstGeom prst="rect">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grpSp>
      <p:sp>
        <p:nvSpPr>
          <p:cNvPr id="12" name="TextBox 11">
            <a:extLst>
              <a:ext uri="{FF2B5EF4-FFF2-40B4-BE49-F238E27FC236}">
                <a16:creationId xmlns:a16="http://schemas.microsoft.com/office/drawing/2014/main" id="{B0100376-8346-41D4-0C9C-EBB2B5DF6C6E}"/>
              </a:ext>
            </a:extLst>
          </p:cNvPr>
          <p:cNvSpPr txBox="1"/>
          <p:nvPr/>
        </p:nvSpPr>
        <p:spPr>
          <a:xfrm>
            <a:off x="1671638" y="1429488"/>
            <a:ext cx="2936544" cy="646331"/>
          </a:xfrm>
          <a:prstGeom prst="rect">
            <a:avLst/>
          </a:prstGeom>
          <a:noFill/>
        </p:spPr>
        <p:txBody>
          <a:bodyPr wrap="square" rtlCol="0">
            <a:spAutoFit/>
          </a:bodyPr>
          <a:lstStyle/>
          <a:p>
            <a:r>
              <a:rPr lang="en-SG" sz="600" dirty="0">
                <a:solidFill>
                  <a:schemeClr val="bg1"/>
                </a:solidFill>
              </a:rPr>
              <a:t>Parameter s: 10.995</a:t>
            </a:r>
          </a:p>
          <a:p>
            <a:r>
              <a:rPr lang="en-SG" sz="600" dirty="0">
                <a:solidFill>
                  <a:schemeClr val="bg1"/>
                </a:solidFill>
              </a:rPr>
              <a:t>Parameter k: 50</a:t>
            </a:r>
          </a:p>
          <a:p>
            <a:r>
              <a:rPr lang="en-SG" sz="600" dirty="0">
                <a:solidFill>
                  <a:schemeClr val="bg1"/>
                </a:solidFill>
              </a:rPr>
              <a:t>Surface Area: 2315</a:t>
            </a:r>
          </a:p>
          <a:p>
            <a:r>
              <a:rPr lang="en-SG" sz="600" dirty="0">
                <a:solidFill>
                  <a:schemeClr val="bg1"/>
                </a:solidFill>
              </a:rPr>
              <a:t>Height: 6</a:t>
            </a:r>
          </a:p>
          <a:p>
            <a:r>
              <a:rPr lang="en-SG" sz="600" dirty="0">
                <a:solidFill>
                  <a:schemeClr val="bg1"/>
                </a:solidFill>
              </a:rPr>
              <a:t>Material (PLA) required: 11g</a:t>
            </a:r>
          </a:p>
          <a:p>
            <a:r>
              <a:rPr lang="en-SG" sz="600" dirty="0">
                <a:solidFill>
                  <a:schemeClr val="bg1"/>
                </a:solidFill>
              </a:rPr>
              <a:t>Build duration: 1h 34mins</a:t>
            </a:r>
          </a:p>
        </p:txBody>
      </p:sp>
      <p:sp>
        <p:nvSpPr>
          <p:cNvPr id="14" name="TextBox 13">
            <a:extLst>
              <a:ext uri="{FF2B5EF4-FFF2-40B4-BE49-F238E27FC236}">
                <a16:creationId xmlns:a16="http://schemas.microsoft.com/office/drawing/2014/main" id="{E1FAEBB7-2F76-7BA8-E255-BE7337E59B6E}"/>
              </a:ext>
            </a:extLst>
          </p:cNvPr>
          <p:cNvSpPr txBox="1"/>
          <p:nvPr/>
        </p:nvSpPr>
        <p:spPr>
          <a:xfrm>
            <a:off x="286432" y="3465635"/>
            <a:ext cx="1438824" cy="338554"/>
          </a:xfrm>
          <a:prstGeom prst="rect">
            <a:avLst/>
          </a:prstGeom>
          <a:noFill/>
        </p:spPr>
        <p:txBody>
          <a:bodyPr wrap="square" rtlCol="0">
            <a:spAutoFit/>
          </a:bodyPr>
          <a:lstStyle/>
          <a:p>
            <a:pPr algn="ctr"/>
            <a:r>
              <a:rPr lang="en-SG" sz="1600" dirty="0"/>
              <a:t>Qualitative</a:t>
            </a:r>
          </a:p>
        </p:txBody>
      </p:sp>
      <p:sp>
        <p:nvSpPr>
          <p:cNvPr id="15" name="TextBox 14">
            <a:extLst>
              <a:ext uri="{FF2B5EF4-FFF2-40B4-BE49-F238E27FC236}">
                <a16:creationId xmlns:a16="http://schemas.microsoft.com/office/drawing/2014/main" id="{AC5E6B33-9D9C-3C7F-576B-C81D2F3DC6C8}"/>
              </a:ext>
            </a:extLst>
          </p:cNvPr>
          <p:cNvSpPr txBox="1"/>
          <p:nvPr/>
        </p:nvSpPr>
        <p:spPr>
          <a:xfrm>
            <a:off x="4616477" y="280797"/>
            <a:ext cx="1362648" cy="338554"/>
          </a:xfrm>
          <a:prstGeom prst="rect">
            <a:avLst/>
          </a:prstGeom>
          <a:noFill/>
        </p:spPr>
        <p:txBody>
          <a:bodyPr wrap="square" rtlCol="0">
            <a:spAutoFit/>
          </a:bodyPr>
          <a:lstStyle/>
          <a:p>
            <a:pPr algn="ctr"/>
            <a:r>
              <a:rPr lang="en-SG" sz="1600" dirty="0"/>
              <a:t>Quantitative</a:t>
            </a:r>
          </a:p>
        </p:txBody>
      </p:sp>
      <p:sp>
        <p:nvSpPr>
          <p:cNvPr id="16" name="TextBox 15">
            <a:extLst>
              <a:ext uri="{FF2B5EF4-FFF2-40B4-BE49-F238E27FC236}">
                <a16:creationId xmlns:a16="http://schemas.microsoft.com/office/drawing/2014/main" id="{C6A1D6E4-8864-B0F5-C4D0-8655563346E6}"/>
              </a:ext>
            </a:extLst>
          </p:cNvPr>
          <p:cNvSpPr txBox="1"/>
          <p:nvPr/>
        </p:nvSpPr>
        <p:spPr>
          <a:xfrm>
            <a:off x="1125753" y="490661"/>
            <a:ext cx="588230" cy="338554"/>
          </a:xfrm>
          <a:prstGeom prst="rect">
            <a:avLst/>
          </a:prstGeom>
          <a:noFill/>
        </p:spPr>
        <p:txBody>
          <a:bodyPr wrap="square" rtlCol="0">
            <a:spAutoFit/>
          </a:bodyPr>
          <a:lstStyle/>
          <a:p>
            <a:pPr algn="ctr"/>
            <a:r>
              <a:rPr lang="en-SG" sz="1600" dirty="0"/>
              <a:t>Low</a:t>
            </a:r>
          </a:p>
        </p:txBody>
      </p:sp>
      <p:sp>
        <p:nvSpPr>
          <p:cNvPr id="17" name="TextBox 16">
            <a:extLst>
              <a:ext uri="{FF2B5EF4-FFF2-40B4-BE49-F238E27FC236}">
                <a16:creationId xmlns:a16="http://schemas.microsoft.com/office/drawing/2014/main" id="{82BEC47F-F19D-CBE1-159C-1CA52A11B035}"/>
              </a:ext>
            </a:extLst>
          </p:cNvPr>
          <p:cNvSpPr txBox="1"/>
          <p:nvPr/>
        </p:nvSpPr>
        <p:spPr>
          <a:xfrm>
            <a:off x="9359467" y="485474"/>
            <a:ext cx="629326" cy="338554"/>
          </a:xfrm>
          <a:prstGeom prst="rect">
            <a:avLst/>
          </a:prstGeom>
          <a:noFill/>
        </p:spPr>
        <p:txBody>
          <a:bodyPr wrap="square" rtlCol="0">
            <a:spAutoFit/>
          </a:bodyPr>
          <a:lstStyle/>
          <a:p>
            <a:pPr algn="ctr"/>
            <a:r>
              <a:rPr lang="en-SG" sz="1600" dirty="0"/>
              <a:t>High</a:t>
            </a:r>
          </a:p>
        </p:txBody>
      </p:sp>
      <p:sp>
        <p:nvSpPr>
          <p:cNvPr id="29" name="TextBox 28">
            <a:extLst>
              <a:ext uri="{FF2B5EF4-FFF2-40B4-BE49-F238E27FC236}">
                <a16:creationId xmlns:a16="http://schemas.microsoft.com/office/drawing/2014/main" id="{D50A34C9-7D39-AA67-882E-EADCF87C2A58}"/>
              </a:ext>
            </a:extLst>
          </p:cNvPr>
          <p:cNvSpPr txBox="1"/>
          <p:nvPr/>
        </p:nvSpPr>
        <p:spPr>
          <a:xfrm>
            <a:off x="1036695" y="6368913"/>
            <a:ext cx="689616" cy="338554"/>
          </a:xfrm>
          <a:prstGeom prst="rect">
            <a:avLst/>
          </a:prstGeom>
          <a:noFill/>
        </p:spPr>
        <p:txBody>
          <a:bodyPr wrap="square" rtlCol="0">
            <a:spAutoFit/>
          </a:bodyPr>
          <a:lstStyle/>
          <a:p>
            <a:pPr algn="ctr"/>
            <a:r>
              <a:rPr lang="en-SG" sz="1600" dirty="0"/>
              <a:t>High</a:t>
            </a:r>
          </a:p>
        </p:txBody>
      </p:sp>
      <p:sp>
        <p:nvSpPr>
          <p:cNvPr id="34" name="TextBox 33">
            <a:extLst>
              <a:ext uri="{FF2B5EF4-FFF2-40B4-BE49-F238E27FC236}">
                <a16:creationId xmlns:a16="http://schemas.microsoft.com/office/drawing/2014/main" id="{F88B4855-2416-DAC7-41F6-E12533F84643}"/>
              </a:ext>
            </a:extLst>
          </p:cNvPr>
          <p:cNvSpPr txBox="1"/>
          <p:nvPr/>
        </p:nvSpPr>
        <p:spPr>
          <a:xfrm>
            <a:off x="5297792" y="1432964"/>
            <a:ext cx="4150995" cy="646331"/>
          </a:xfrm>
          <a:prstGeom prst="rect">
            <a:avLst/>
          </a:prstGeom>
          <a:noFill/>
        </p:spPr>
        <p:txBody>
          <a:bodyPr wrap="square" rtlCol="0">
            <a:spAutoFit/>
          </a:bodyPr>
          <a:lstStyle/>
          <a:p>
            <a:r>
              <a:rPr lang="en-SG" sz="600" dirty="0">
                <a:solidFill>
                  <a:schemeClr val="bg1"/>
                </a:solidFill>
              </a:rPr>
              <a:t>Parameter s: 10.995</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51mins</a:t>
            </a:r>
          </a:p>
        </p:txBody>
      </p:sp>
      <p:sp>
        <p:nvSpPr>
          <p:cNvPr id="47" name="TextBox 46">
            <a:extLst>
              <a:ext uri="{FF2B5EF4-FFF2-40B4-BE49-F238E27FC236}">
                <a16:creationId xmlns:a16="http://schemas.microsoft.com/office/drawing/2014/main" id="{F4B6C3D9-4909-08D1-36D5-602D76199713}"/>
              </a:ext>
            </a:extLst>
          </p:cNvPr>
          <p:cNvSpPr txBox="1"/>
          <p:nvPr/>
        </p:nvSpPr>
        <p:spPr>
          <a:xfrm>
            <a:off x="1686517" y="2938366"/>
            <a:ext cx="2931855" cy="646331"/>
          </a:xfrm>
          <a:prstGeom prst="rect">
            <a:avLst/>
          </a:prstGeom>
          <a:noFill/>
        </p:spPr>
        <p:txBody>
          <a:bodyPr wrap="square" rtlCol="0">
            <a:spAutoFit/>
          </a:bodyPr>
          <a:lstStyle/>
          <a:p>
            <a:r>
              <a:rPr lang="en-SG" sz="600" dirty="0">
                <a:solidFill>
                  <a:schemeClr val="bg1"/>
                </a:solidFill>
              </a:rPr>
              <a:t>Parameter s: 6.5 </a:t>
            </a:r>
          </a:p>
          <a:p>
            <a:r>
              <a:rPr lang="en-SG" sz="600" dirty="0">
                <a:solidFill>
                  <a:schemeClr val="bg1"/>
                </a:solidFill>
              </a:rPr>
              <a:t>Parameter k: 1</a:t>
            </a:r>
          </a:p>
          <a:p>
            <a:r>
              <a:rPr lang="en-SG" sz="600" dirty="0">
                <a:solidFill>
                  <a:schemeClr val="bg1"/>
                </a:solidFill>
              </a:rPr>
              <a:t>Surface Area: 3992</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01mins</a:t>
            </a:r>
          </a:p>
        </p:txBody>
      </p:sp>
      <p:sp>
        <p:nvSpPr>
          <p:cNvPr id="51" name="TextBox 50">
            <a:extLst>
              <a:ext uri="{FF2B5EF4-FFF2-40B4-BE49-F238E27FC236}">
                <a16:creationId xmlns:a16="http://schemas.microsoft.com/office/drawing/2014/main" id="{F929EA45-7282-35E8-ADD5-BDAD496CB591}"/>
              </a:ext>
            </a:extLst>
          </p:cNvPr>
          <p:cNvSpPr txBox="1"/>
          <p:nvPr/>
        </p:nvSpPr>
        <p:spPr>
          <a:xfrm>
            <a:off x="1669425" y="5938627"/>
            <a:ext cx="2931855" cy="646331"/>
          </a:xfrm>
          <a:prstGeom prst="rect">
            <a:avLst/>
          </a:prstGeom>
          <a:noFill/>
        </p:spPr>
        <p:txBody>
          <a:bodyPr wrap="square" rtlCol="0">
            <a:spAutoFit/>
          </a:bodyPr>
          <a:lstStyle/>
          <a:p>
            <a:r>
              <a:rPr lang="en-SG" sz="600" dirty="0">
                <a:solidFill>
                  <a:schemeClr val="bg1"/>
                </a:solidFill>
              </a:rPr>
              <a:t>Parameter s: 1 </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3h 02mins</a:t>
            </a:r>
          </a:p>
        </p:txBody>
      </p:sp>
      <p:sp>
        <p:nvSpPr>
          <p:cNvPr id="71" name="TextBox 70">
            <a:extLst>
              <a:ext uri="{FF2B5EF4-FFF2-40B4-BE49-F238E27FC236}">
                <a16:creationId xmlns:a16="http://schemas.microsoft.com/office/drawing/2014/main" id="{5CD484F5-C119-17C6-AFE2-0BC68C3E13F3}"/>
              </a:ext>
            </a:extLst>
          </p:cNvPr>
          <p:cNvSpPr txBox="1"/>
          <p:nvPr/>
        </p:nvSpPr>
        <p:spPr>
          <a:xfrm>
            <a:off x="1669425" y="4431196"/>
            <a:ext cx="2931855" cy="646331"/>
          </a:xfrm>
          <a:prstGeom prst="rect">
            <a:avLst/>
          </a:prstGeom>
          <a:noFill/>
        </p:spPr>
        <p:txBody>
          <a:bodyPr wrap="square" rtlCol="0">
            <a:spAutoFit/>
          </a:bodyPr>
          <a:lstStyle/>
          <a:p>
            <a:r>
              <a:rPr lang="en-SG" sz="600" dirty="0">
                <a:solidFill>
                  <a:schemeClr val="bg1"/>
                </a:solidFill>
              </a:rPr>
              <a:t>Parameter s: 1</a:t>
            </a:r>
          </a:p>
          <a:p>
            <a:r>
              <a:rPr lang="en-SG" sz="600" dirty="0">
                <a:solidFill>
                  <a:schemeClr val="bg1"/>
                </a:solidFill>
              </a:rPr>
              <a:t>Parameter k: 50</a:t>
            </a:r>
          </a:p>
          <a:p>
            <a:r>
              <a:rPr lang="en-SG" sz="600" dirty="0">
                <a:solidFill>
                  <a:schemeClr val="bg1"/>
                </a:solidFill>
              </a:rPr>
              <a:t>Surface Area: 4205</a:t>
            </a:r>
          </a:p>
          <a:p>
            <a:r>
              <a:rPr lang="en-SG" sz="600" dirty="0">
                <a:solidFill>
                  <a:schemeClr val="bg1"/>
                </a:solidFill>
              </a:rPr>
              <a:t>Height: 6</a:t>
            </a:r>
          </a:p>
          <a:p>
            <a:r>
              <a:rPr lang="en-SG" sz="600" dirty="0">
                <a:solidFill>
                  <a:schemeClr val="bg1"/>
                </a:solidFill>
              </a:rPr>
              <a:t>Material (PLA) required: 14g</a:t>
            </a:r>
          </a:p>
          <a:p>
            <a:r>
              <a:rPr lang="en-SG" sz="600" dirty="0">
                <a:solidFill>
                  <a:schemeClr val="bg1"/>
                </a:solidFill>
              </a:rPr>
              <a:t>Build duration: 2h 01mins</a:t>
            </a:r>
          </a:p>
        </p:txBody>
      </p:sp>
      <p:sp>
        <p:nvSpPr>
          <p:cNvPr id="13" name="Rectangle 12">
            <a:extLst>
              <a:ext uri="{FF2B5EF4-FFF2-40B4-BE49-F238E27FC236}">
                <a16:creationId xmlns:a16="http://schemas.microsoft.com/office/drawing/2014/main" id="{A9BAD337-875D-60BE-9476-C696D1DC1624}"/>
              </a:ext>
            </a:extLst>
          </p:cNvPr>
          <p:cNvSpPr/>
          <p:nvPr/>
        </p:nvSpPr>
        <p:spPr>
          <a:xfrm>
            <a:off x="5295914" y="5140318"/>
            <a:ext cx="4148039" cy="143444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08</a:t>
            </a:r>
            <a:endParaRPr lang="en-SG" sz="4000" b="1" dirty="0">
              <a:solidFill>
                <a:schemeClr val="bg1"/>
              </a:solidFill>
            </a:endParaRPr>
          </a:p>
        </p:txBody>
      </p:sp>
      <p:sp>
        <p:nvSpPr>
          <p:cNvPr id="18" name="Rectangle 17">
            <a:extLst>
              <a:ext uri="{FF2B5EF4-FFF2-40B4-BE49-F238E27FC236}">
                <a16:creationId xmlns:a16="http://schemas.microsoft.com/office/drawing/2014/main" id="{0BC36129-4DEA-83FB-9AAE-787454BCD97A}"/>
              </a:ext>
            </a:extLst>
          </p:cNvPr>
          <p:cNvSpPr/>
          <p:nvPr/>
        </p:nvSpPr>
        <p:spPr>
          <a:xfrm>
            <a:off x="5297650" y="3656466"/>
            <a:ext cx="4152891" cy="140164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07</a:t>
            </a:r>
            <a:endParaRPr lang="en-SG" sz="4000" b="1" dirty="0">
              <a:solidFill>
                <a:schemeClr val="bg1"/>
              </a:solidFill>
            </a:endParaRPr>
          </a:p>
        </p:txBody>
      </p:sp>
      <p:sp>
        <p:nvSpPr>
          <p:cNvPr id="19" name="Rectangle 18">
            <a:extLst>
              <a:ext uri="{FF2B5EF4-FFF2-40B4-BE49-F238E27FC236}">
                <a16:creationId xmlns:a16="http://schemas.microsoft.com/office/drawing/2014/main" id="{8F59FF1D-A8B4-7848-A29D-7AC44DCBD49A}"/>
              </a:ext>
            </a:extLst>
          </p:cNvPr>
          <p:cNvSpPr/>
          <p:nvPr/>
        </p:nvSpPr>
        <p:spPr>
          <a:xfrm>
            <a:off x="5297798" y="2140826"/>
            <a:ext cx="4150994" cy="142052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06</a:t>
            </a:r>
            <a:endParaRPr lang="en-SG" sz="4000" b="1" dirty="0">
              <a:solidFill>
                <a:schemeClr val="bg1"/>
              </a:solidFill>
            </a:endParaRPr>
          </a:p>
        </p:txBody>
      </p:sp>
      <p:sp>
        <p:nvSpPr>
          <p:cNvPr id="30" name="Rectangle 29">
            <a:extLst>
              <a:ext uri="{FF2B5EF4-FFF2-40B4-BE49-F238E27FC236}">
                <a16:creationId xmlns:a16="http://schemas.microsoft.com/office/drawing/2014/main" id="{65337161-78F6-C62B-4B08-8DF6D3EC5195}"/>
              </a:ext>
            </a:extLst>
          </p:cNvPr>
          <p:cNvSpPr/>
          <p:nvPr/>
        </p:nvSpPr>
        <p:spPr>
          <a:xfrm>
            <a:off x="1726306" y="3661064"/>
            <a:ext cx="2881876" cy="142050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sp>
        <p:nvSpPr>
          <p:cNvPr id="31" name="Rectangle 30">
            <a:extLst>
              <a:ext uri="{FF2B5EF4-FFF2-40B4-BE49-F238E27FC236}">
                <a16:creationId xmlns:a16="http://schemas.microsoft.com/office/drawing/2014/main" id="{D8E915CA-074C-85FA-C558-6462A6599FDD}"/>
              </a:ext>
            </a:extLst>
          </p:cNvPr>
          <p:cNvSpPr/>
          <p:nvPr/>
        </p:nvSpPr>
        <p:spPr>
          <a:xfrm>
            <a:off x="1734599" y="5169970"/>
            <a:ext cx="2881876" cy="142050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sp>
        <p:nvSpPr>
          <p:cNvPr id="32" name="Rectangle 31">
            <a:extLst>
              <a:ext uri="{FF2B5EF4-FFF2-40B4-BE49-F238E27FC236}">
                <a16:creationId xmlns:a16="http://schemas.microsoft.com/office/drawing/2014/main" id="{A8E8FB8A-D63E-F25A-AB9E-1891DA268F1A}"/>
              </a:ext>
            </a:extLst>
          </p:cNvPr>
          <p:cNvSpPr/>
          <p:nvPr/>
        </p:nvSpPr>
        <p:spPr>
          <a:xfrm>
            <a:off x="1732702" y="2161236"/>
            <a:ext cx="2875480" cy="142050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sp>
        <p:nvSpPr>
          <p:cNvPr id="37" name="Rectangle 36">
            <a:extLst>
              <a:ext uri="{FF2B5EF4-FFF2-40B4-BE49-F238E27FC236}">
                <a16:creationId xmlns:a16="http://schemas.microsoft.com/office/drawing/2014/main" id="{35183853-C633-6EEA-D841-4CB1AFAE4D4D}"/>
              </a:ext>
            </a:extLst>
          </p:cNvPr>
          <p:cNvSpPr/>
          <p:nvPr/>
        </p:nvSpPr>
        <p:spPr>
          <a:xfrm>
            <a:off x="1726306" y="669837"/>
            <a:ext cx="2881876" cy="142050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01</a:t>
            </a:r>
            <a:endParaRPr lang="en-SG" sz="4000" b="1" dirty="0">
              <a:solidFill>
                <a:schemeClr val="bg1"/>
              </a:solidFill>
            </a:endParaRPr>
          </a:p>
        </p:txBody>
      </p:sp>
      <p:grpSp>
        <p:nvGrpSpPr>
          <p:cNvPr id="45" name="Group 44">
            <a:extLst>
              <a:ext uri="{FF2B5EF4-FFF2-40B4-BE49-F238E27FC236}">
                <a16:creationId xmlns:a16="http://schemas.microsoft.com/office/drawing/2014/main" id="{6B2C039A-9EE0-D061-42C2-B97B86D04530}"/>
              </a:ext>
            </a:extLst>
          </p:cNvPr>
          <p:cNvGrpSpPr/>
          <p:nvPr/>
        </p:nvGrpSpPr>
        <p:grpSpPr>
          <a:xfrm>
            <a:off x="297817" y="4238140"/>
            <a:ext cx="1038224" cy="2237729"/>
            <a:chOff x="297817" y="4663443"/>
            <a:chExt cx="1038224" cy="2237729"/>
          </a:xfrm>
        </p:grpSpPr>
        <p:sp>
          <p:nvSpPr>
            <p:cNvPr id="48" name="TextBox 47">
              <a:extLst>
                <a:ext uri="{FF2B5EF4-FFF2-40B4-BE49-F238E27FC236}">
                  <a16:creationId xmlns:a16="http://schemas.microsoft.com/office/drawing/2014/main" id="{0DCF91A9-88AB-8568-F2EC-0E7A6A46C8EF}"/>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49" name="TextBox 48">
              <a:extLst>
                <a:ext uri="{FF2B5EF4-FFF2-40B4-BE49-F238E27FC236}">
                  <a16:creationId xmlns:a16="http://schemas.microsoft.com/office/drawing/2014/main" id="{E08EC36E-A1FD-6BDB-A78C-DB1A22DF2D84}"/>
                </a:ext>
              </a:extLst>
            </p:cNvPr>
            <p:cNvSpPr txBox="1"/>
            <p:nvPr/>
          </p:nvSpPr>
          <p:spPr>
            <a:xfrm>
              <a:off x="297817" y="4869847"/>
              <a:ext cx="1038224" cy="2031325"/>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Variation analysis 3D model 9</a:t>
              </a:r>
            </a:p>
            <a:p>
              <a:r>
                <a:rPr lang="en-US" sz="700" dirty="0">
                  <a:latin typeface="Arial" panose="020B0604020202020204" pitchFamily="34" charset="0"/>
                  <a:cs typeface="Arial" panose="020B0604020202020204" pitchFamily="34" charset="0"/>
                </a:rPr>
                <a:t>02 Variation analysis 3D model 2</a:t>
              </a:r>
            </a:p>
            <a:p>
              <a:r>
                <a:rPr lang="en-US" sz="700" dirty="0">
                  <a:latin typeface="Arial" panose="020B0604020202020204" pitchFamily="34" charset="0"/>
                  <a:cs typeface="Arial" panose="020B0604020202020204" pitchFamily="34" charset="0"/>
                </a:rPr>
                <a:t>03 Variation analysis 3D model 5</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04 Variation analysis 3D model 4</a:t>
              </a:r>
            </a:p>
            <a:p>
              <a:r>
                <a:rPr lang="en-US" sz="700" dirty="0">
                  <a:latin typeface="Arial" panose="020B0604020202020204" pitchFamily="34" charset="0"/>
                  <a:cs typeface="Arial" panose="020B0604020202020204" pitchFamily="34" charset="0"/>
                </a:rPr>
                <a:t>05 Variation analysis 3D model 8</a:t>
              </a:r>
            </a:p>
            <a:p>
              <a:r>
                <a:rPr lang="en-US" sz="700" dirty="0">
                  <a:latin typeface="Arial" panose="020B0604020202020204" pitchFamily="34" charset="0"/>
                  <a:cs typeface="Arial" panose="020B0604020202020204" pitchFamily="34" charset="0"/>
                </a:rPr>
                <a:t>06 Variation analysis 3D model 6</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07 Variation analysis 3D model 3</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08 Variation analysis 3D model 1</a:t>
              </a:r>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52" name="TextBox 51">
            <a:extLst>
              <a:ext uri="{FF2B5EF4-FFF2-40B4-BE49-F238E27FC236}">
                <a16:creationId xmlns:a16="http://schemas.microsoft.com/office/drawing/2014/main" id="{24B4B62D-523E-0D3A-CE02-395BD8302D58}"/>
              </a:ext>
            </a:extLst>
          </p:cNvPr>
          <p:cNvSpPr txBox="1"/>
          <p:nvPr/>
        </p:nvSpPr>
        <p:spPr>
          <a:xfrm>
            <a:off x="6316986" y="324856"/>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pic>
        <p:nvPicPr>
          <p:cNvPr id="40" name="Picture 39" descr="A blue wavy surface with black background">
            <a:extLst>
              <a:ext uri="{FF2B5EF4-FFF2-40B4-BE49-F238E27FC236}">
                <a16:creationId xmlns:a16="http://schemas.microsoft.com/office/drawing/2014/main" id="{1E534555-17E9-87CA-C53C-07A9CC572184}"/>
              </a:ext>
            </a:extLst>
          </p:cNvPr>
          <p:cNvPicPr>
            <a:picLocks noChangeAspect="1"/>
          </p:cNvPicPr>
          <p:nvPr/>
        </p:nvPicPr>
        <p:blipFill rotWithShape="1">
          <a:blip r:embed="rId7">
            <a:extLst>
              <a:ext uri="{28A0092B-C50C-407E-A947-70E740481C1C}">
                <a14:useLocalDpi xmlns:a14="http://schemas.microsoft.com/office/drawing/2010/main" val="0"/>
              </a:ext>
            </a:extLst>
          </a:blip>
          <a:srcRect l="5143" t="574" r="14668" b="-574"/>
          <a:stretch/>
        </p:blipFill>
        <p:spPr>
          <a:xfrm>
            <a:off x="5681133" y="2140826"/>
            <a:ext cx="3099114" cy="1429585"/>
          </a:xfrm>
          <a:prstGeom prst="rect">
            <a:avLst/>
          </a:prstGeom>
        </p:spPr>
      </p:pic>
      <p:sp>
        <p:nvSpPr>
          <p:cNvPr id="67" name="TextBox 66">
            <a:extLst>
              <a:ext uri="{FF2B5EF4-FFF2-40B4-BE49-F238E27FC236}">
                <a16:creationId xmlns:a16="http://schemas.microsoft.com/office/drawing/2014/main" id="{F298BB23-9FE3-D650-5445-2E0F1AB78FAC}"/>
              </a:ext>
            </a:extLst>
          </p:cNvPr>
          <p:cNvSpPr txBox="1"/>
          <p:nvPr/>
        </p:nvSpPr>
        <p:spPr>
          <a:xfrm>
            <a:off x="5295914" y="2905393"/>
            <a:ext cx="4150995" cy="646331"/>
          </a:xfrm>
          <a:prstGeom prst="rect">
            <a:avLst/>
          </a:prstGeom>
          <a:noFill/>
        </p:spPr>
        <p:txBody>
          <a:bodyPr wrap="square" rtlCol="0">
            <a:spAutoFit/>
          </a:bodyPr>
          <a:lstStyle/>
          <a:p>
            <a:r>
              <a:rPr lang="en-SG" sz="600" dirty="0">
                <a:solidFill>
                  <a:schemeClr val="bg1"/>
                </a:solidFill>
              </a:rPr>
              <a:t>Parameter s: 6.5 </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22mins</a:t>
            </a:r>
          </a:p>
        </p:txBody>
      </p:sp>
      <p:pic>
        <p:nvPicPr>
          <p:cNvPr id="42" name="Picture 41" descr="A blue grid with a black background&#10;&#10;Description automatically generated with medium confidence">
            <a:extLst>
              <a:ext uri="{FF2B5EF4-FFF2-40B4-BE49-F238E27FC236}">
                <a16:creationId xmlns:a16="http://schemas.microsoft.com/office/drawing/2014/main" id="{B84B825C-A23A-4CDF-312F-61CFDB4343E6}"/>
              </a:ext>
            </a:extLst>
          </p:cNvPr>
          <p:cNvPicPr>
            <a:picLocks noChangeAspect="1"/>
          </p:cNvPicPr>
          <p:nvPr/>
        </p:nvPicPr>
        <p:blipFill rotWithShape="1">
          <a:blip r:embed="rId8">
            <a:extLst>
              <a:ext uri="{28A0092B-C50C-407E-A947-70E740481C1C}">
                <a14:useLocalDpi xmlns:a14="http://schemas.microsoft.com/office/drawing/2010/main" val="0"/>
              </a:ext>
            </a:extLst>
          </a:blip>
          <a:srcRect r="12860"/>
          <a:stretch/>
        </p:blipFill>
        <p:spPr>
          <a:xfrm>
            <a:off x="5495475" y="3658266"/>
            <a:ext cx="3284772" cy="1394339"/>
          </a:xfrm>
          <a:prstGeom prst="rect">
            <a:avLst/>
          </a:prstGeom>
        </p:spPr>
      </p:pic>
      <p:sp>
        <p:nvSpPr>
          <p:cNvPr id="79" name="TextBox 78">
            <a:extLst>
              <a:ext uri="{FF2B5EF4-FFF2-40B4-BE49-F238E27FC236}">
                <a16:creationId xmlns:a16="http://schemas.microsoft.com/office/drawing/2014/main" id="{44375EB7-3523-849D-53E7-418107B67177}"/>
              </a:ext>
            </a:extLst>
          </p:cNvPr>
          <p:cNvSpPr txBox="1"/>
          <p:nvPr/>
        </p:nvSpPr>
        <p:spPr>
          <a:xfrm>
            <a:off x="5300841" y="4400860"/>
            <a:ext cx="4146067" cy="646331"/>
          </a:xfrm>
          <a:prstGeom prst="rect">
            <a:avLst/>
          </a:prstGeom>
          <a:noFill/>
        </p:spPr>
        <p:txBody>
          <a:bodyPr wrap="square" rtlCol="0">
            <a:spAutoFit/>
          </a:bodyPr>
          <a:lstStyle/>
          <a:p>
            <a:r>
              <a:rPr lang="en-SG" sz="600" dirty="0">
                <a:solidFill>
                  <a:schemeClr val="bg1"/>
                </a:solidFill>
              </a:rPr>
              <a:t>Parameter s: 10.995 </a:t>
            </a:r>
          </a:p>
          <a:p>
            <a:r>
              <a:rPr lang="en-SG" sz="600" dirty="0">
                <a:solidFill>
                  <a:schemeClr val="bg1"/>
                </a:solidFill>
              </a:rPr>
              <a:t>Parameter k: 1</a:t>
            </a:r>
          </a:p>
          <a:p>
            <a:r>
              <a:rPr lang="en-SG" sz="600" dirty="0">
                <a:solidFill>
                  <a:schemeClr val="bg1"/>
                </a:solidFill>
              </a:rPr>
              <a:t>Surface Area: 4312</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2h 45mins</a:t>
            </a:r>
          </a:p>
        </p:txBody>
      </p:sp>
      <p:pic>
        <p:nvPicPr>
          <p:cNvPr id="44" name="Picture 43" descr="A blue square with many small spikes">
            <a:extLst>
              <a:ext uri="{FF2B5EF4-FFF2-40B4-BE49-F238E27FC236}">
                <a16:creationId xmlns:a16="http://schemas.microsoft.com/office/drawing/2014/main" id="{7B640BC6-E8BC-C72D-4F48-F4D1E8A983E3}"/>
              </a:ext>
            </a:extLst>
          </p:cNvPr>
          <p:cNvPicPr>
            <a:picLocks noChangeAspect="1"/>
          </p:cNvPicPr>
          <p:nvPr/>
        </p:nvPicPr>
        <p:blipFill rotWithShape="1">
          <a:blip r:embed="rId9">
            <a:extLst>
              <a:ext uri="{28A0092B-C50C-407E-A947-70E740481C1C}">
                <a14:useLocalDpi xmlns:a14="http://schemas.microsoft.com/office/drawing/2010/main" val="0"/>
              </a:ext>
            </a:extLst>
          </a:blip>
          <a:srcRect r="11260"/>
          <a:stretch/>
        </p:blipFill>
        <p:spPr>
          <a:xfrm>
            <a:off x="5433130" y="5169969"/>
            <a:ext cx="3347117" cy="1395187"/>
          </a:xfrm>
          <a:prstGeom prst="rect">
            <a:avLst/>
          </a:prstGeom>
        </p:spPr>
      </p:pic>
      <p:sp>
        <p:nvSpPr>
          <p:cNvPr id="59" name="TextBox 58">
            <a:extLst>
              <a:ext uri="{FF2B5EF4-FFF2-40B4-BE49-F238E27FC236}">
                <a16:creationId xmlns:a16="http://schemas.microsoft.com/office/drawing/2014/main" id="{A7F05D1B-BE87-4F43-CFC4-8989FFEED4D2}"/>
              </a:ext>
            </a:extLst>
          </p:cNvPr>
          <p:cNvSpPr txBox="1"/>
          <p:nvPr/>
        </p:nvSpPr>
        <p:spPr>
          <a:xfrm>
            <a:off x="5298868" y="5909219"/>
            <a:ext cx="4148039" cy="646331"/>
          </a:xfrm>
          <a:prstGeom prst="rect">
            <a:avLst/>
          </a:prstGeom>
          <a:noFill/>
        </p:spPr>
        <p:txBody>
          <a:bodyPr wrap="square" rtlCol="0">
            <a:spAutoFit/>
          </a:bodyPr>
          <a:lstStyle/>
          <a:p>
            <a:r>
              <a:rPr lang="en-SG" sz="600" dirty="0">
                <a:solidFill>
                  <a:schemeClr val="bg1"/>
                </a:solidFill>
              </a:rPr>
              <a:t>Parameter s: 1 </a:t>
            </a:r>
          </a:p>
          <a:p>
            <a:r>
              <a:rPr lang="en-SG" sz="600" dirty="0">
                <a:solidFill>
                  <a:schemeClr val="bg1"/>
                </a:solidFill>
              </a:rPr>
              <a:t>Parameter k: 1</a:t>
            </a:r>
          </a:p>
          <a:p>
            <a:r>
              <a:rPr lang="en-SG" sz="600" dirty="0">
                <a:solidFill>
                  <a:schemeClr val="bg1"/>
                </a:solidFill>
              </a:rPr>
              <a:t>Surface Area: 3840</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3h 15mins</a:t>
            </a:r>
          </a:p>
        </p:txBody>
      </p:sp>
      <p:sp>
        <p:nvSpPr>
          <p:cNvPr id="50" name="TextBox 49">
            <a:extLst>
              <a:ext uri="{FF2B5EF4-FFF2-40B4-BE49-F238E27FC236}">
                <a16:creationId xmlns:a16="http://schemas.microsoft.com/office/drawing/2014/main" id="{2BEA045B-CB39-D389-700E-B65B48A33D9C}"/>
              </a:ext>
            </a:extLst>
          </p:cNvPr>
          <p:cNvSpPr txBox="1"/>
          <p:nvPr/>
        </p:nvSpPr>
        <p:spPr>
          <a:xfrm>
            <a:off x="5276579" y="5130695"/>
            <a:ext cx="1026544" cy="276999"/>
          </a:xfrm>
          <a:prstGeom prst="rect">
            <a:avLst/>
          </a:prstGeom>
          <a:noFill/>
        </p:spPr>
        <p:txBody>
          <a:bodyPr wrap="square" rtlCol="0">
            <a:spAutoFit/>
          </a:bodyPr>
          <a:lstStyle/>
          <a:p>
            <a:r>
              <a:rPr lang="en-SG" sz="1200" dirty="0">
                <a:solidFill>
                  <a:schemeClr val="bg1"/>
                </a:solidFill>
              </a:rPr>
              <a:t>(Chosen)</a:t>
            </a:r>
          </a:p>
        </p:txBody>
      </p:sp>
    </p:spTree>
    <p:extLst>
      <p:ext uri="{BB962C8B-B14F-4D97-AF65-F5344CB8AC3E}">
        <p14:creationId xmlns:p14="http://schemas.microsoft.com/office/powerpoint/2010/main" val="31038396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B3AC8FD1-AC2B-FDA6-F89E-40CDF07E4943}"/>
              </a:ext>
            </a:extLst>
          </p:cNvPr>
          <p:cNvSpPr/>
          <p:nvPr/>
        </p:nvSpPr>
        <p:spPr>
          <a:xfrm>
            <a:off x="1726175" y="3644506"/>
            <a:ext cx="2881877" cy="2897264"/>
          </a:xfrm>
          <a:prstGeom prst="rect">
            <a:avLst/>
          </a:prstGeom>
          <a:solidFill>
            <a:srgbClr val="BEBEBE"/>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endParaRPr lang="en-SG" sz="4000" b="1" dirty="0">
              <a:solidFill>
                <a:schemeClr val="bg1"/>
              </a:solidFill>
              <a:effectLst>
                <a:outerShdw blurRad="38100" dist="38100" dir="2700000" algn="tl">
                  <a:srgbClr val="000000">
                    <a:alpha val="43137"/>
                  </a:srgbClr>
                </a:outerShdw>
              </a:effectLst>
            </a:endParaRPr>
          </a:p>
        </p:txBody>
      </p:sp>
      <p:pic>
        <p:nvPicPr>
          <p:cNvPr id="6" name="Picture 5" descr="A blue wavy pattern on a gray background&#10;&#10;Description automatically generated">
            <a:extLst>
              <a:ext uri="{FF2B5EF4-FFF2-40B4-BE49-F238E27FC236}">
                <a16:creationId xmlns:a16="http://schemas.microsoft.com/office/drawing/2014/main" id="{B15D5113-1BF0-2F4C-8268-F743AEAF2516}"/>
              </a:ext>
            </a:extLst>
          </p:cNvPr>
          <p:cNvPicPr>
            <a:picLocks noChangeAspect="1"/>
          </p:cNvPicPr>
          <p:nvPr/>
        </p:nvPicPr>
        <p:blipFill rotWithShape="1">
          <a:blip r:embed="rId2">
            <a:extLst>
              <a:ext uri="{28A0092B-C50C-407E-A947-70E740481C1C}">
                <a14:useLocalDpi xmlns:a14="http://schemas.microsoft.com/office/drawing/2010/main" val="0"/>
              </a:ext>
            </a:extLst>
          </a:blip>
          <a:srcRect l="23383" t="-6005" r="23277" b="-3333"/>
          <a:stretch/>
        </p:blipFill>
        <p:spPr>
          <a:xfrm>
            <a:off x="1726173" y="3636714"/>
            <a:ext cx="2881878" cy="2897265"/>
          </a:xfrm>
          <a:prstGeom prst="rect">
            <a:avLst/>
          </a:prstGeom>
        </p:spPr>
      </p:pic>
      <p:pic>
        <p:nvPicPr>
          <p:cNvPr id="29" name="Picture 28" descr="A blue square with a white background&#10;&#10;Description automatically generated">
            <a:extLst>
              <a:ext uri="{FF2B5EF4-FFF2-40B4-BE49-F238E27FC236}">
                <a16:creationId xmlns:a16="http://schemas.microsoft.com/office/drawing/2014/main" id="{9AE3C5D5-496C-EF0D-B8E8-045115F7372F}"/>
              </a:ext>
            </a:extLst>
          </p:cNvPr>
          <p:cNvPicPr>
            <a:picLocks noChangeAspect="1"/>
          </p:cNvPicPr>
          <p:nvPr/>
        </p:nvPicPr>
        <p:blipFill rotWithShape="1">
          <a:blip r:embed="rId3">
            <a:extLst>
              <a:ext uri="{28A0092B-C50C-407E-A947-70E740481C1C}">
                <a14:useLocalDpi xmlns:a14="http://schemas.microsoft.com/office/drawing/2010/main" val="0"/>
              </a:ext>
            </a:extLst>
          </a:blip>
          <a:srcRect l="18684" t="2052" r="18532" b="8784"/>
          <a:stretch/>
        </p:blipFill>
        <p:spPr>
          <a:xfrm>
            <a:off x="5297350" y="645161"/>
            <a:ext cx="4151295" cy="2921821"/>
          </a:xfrm>
          <a:prstGeom prst="rect">
            <a:avLst/>
          </a:prstGeom>
        </p:spPr>
      </p:pic>
      <p:sp>
        <p:nvSpPr>
          <p:cNvPr id="2" name="TextBox 1">
            <a:extLst>
              <a:ext uri="{FF2B5EF4-FFF2-40B4-BE49-F238E27FC236}">
                <a16:creationId xmlns:a16="http://schemas.microsoft.com/office/drawing/2014/main" id="{DA1655BF-7618-F920-B167-2C2A155A734D}"/>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4" name="TextBox 3">
            <a:extLst>
              <a:ext uri="{FF2B5EF4-FFF2-40B4-BE49-F238E27FC236}">
                <a16:creationId xmlns:a16="http://schemas.microsoft.com/office/drawing/2014/main" id="{115AE681-40C4-343C-8210-6FDEC784BF3E}"/>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E56972F3-8EC6-40C1-A610-23D32E32353B}"/>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1EA142FF-AEF8-508D-5306-CD5060B3312B}"/>
              </a:ext>
            </a:extLst>
          </p:cNvPr>
          <p:cNvSpPr/>
          <p:nvPr/>
        </p:nvSpPr>
        <p:spPr>
          <a:xfrm>
            <a:off x="1640210" y="580394"/>
            <a:ext cx="2967991" cy="2982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&lt;Building Process Part 1&gt;</a:t>
            </a:r>
          </a:p>
          <a:p>
            <a:r>
              <a:rPr lang="en-US" sz="800" dirty="0">
                <a:solidFill>
                  <a:srgbClr val="B31261"/>
                </a:solidFill>
                <a:latin typeface="Consolas" panose="020B0609020204030204" pitchFamily="49" charset="0"/>
              </a:rPr>
              <a:t>Step 1 of building the 3D model is by creating a wave pattern. The idea was inspired from the SUTD. “Computational Thinking and Design, Data Landscapes Complex Patterns” ASD course notes. It is done by first created a surface of points, then creating a solid surface out of the surface of points via the function ‘Surface from Points’ in Grasshopper, then using the mathematical function, z = sin(x) + k * sin(y * s), created in Python to create the wave pattern. (see picture 01 for the model and picture 03 for the Grasshopper code). </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Step 2 of building the 3D model is by creating the rippling effect pattern and combining it to the wave pattern created in step 1. The idea was inspired from the </a:t>
            </a:r>
            <a:r>
              <a:rPr lang="en-US" sz="800" dirty="0" err="1">
                <a:solidFill>
                  <a:srgbClr val="B31261"/>
                </a:solidFill>
                <a:latin typeface="Consolas" panose="020B0609020204030204" pitchFamily="49" charset="0"/>
              </a:rPr>
              <a:t>Youtube</a:t>
            </a:r>
            <a:r>
              <a:rPr lang="en-US" sz="800" dirty="0">
                <a:solidFill>
                  <a:srgbClr val="B31261"/>
                </a:solidFill>
                <a:latin typeface="Consolas" panose="020B0609020204030204" pitchFamily="49" charset="0"/>
              </a:rPr>
              <a:t> channel </a:t>
            </a:r>
            <a:r>
              <a:rPr lang="en-US" sz="800" dirty="0" err="1">
                <a:solidFill>
                  <a:srgbClr val="B31261"/>
                </a:solidFill>
                <a:latin typeface="Consolas" panose="020B0609020204030204" pitchFamily="49" charset="0"/>
              </a:rPr>
              <a:t>architutors’s</a:t>
            </a:r>
            <a:r>
              <a:rPr lang="en-US" sz="800" dirty="0">
                <a:solidFill>
                  <a:srgbClr val="B31261"/>
                </a:solidFill>
                <a:latin typeface="Consolas" panose="020B0609020204030204" pitchFamily="49" charset="0"/>
              </a:rPr>
              <a:t> “Easy Grasshopper Tutorial (3d Parametric Design)” </a:t>
            </a:r>
            <a:r>
              <a:rPr lang="en-US" sz="800" dirty="0" err="1">
                <a:solidFill>
                  <a:srgbClr val="B31261"/>
                </a:solidFill>
                <a:latin typeface="Consolas" panose="020B0609020204030204" pitchFamily="49" charset="0"/>
              </a:rPr>
              <a:t>Youtube</a:t>
            </a:r>
            <a:r>
              <a:rPr lang="en-US" sz="800" dirty="0">
                <a:solidFill>
                  <a:srgbClr val="B31261"/>
                </a:solidFill>
                <a:latin typeface="Consolas" panose="020B0609020204030204" pitchFamily="49" charset="0"/>
              </a:rPr>
              <a:t> video. (see picture 02 for the model and picture 04 for the Grasshopper code)</a:t>
            </a:r>
          </a:p>
          <a:p>
            <a:endParaRPr lang="en-US" sz="800" dirty="0">
              <a:solidFill>
                <a:srgbClr val="B31261"/>
              </a:solidFill>
              <a:latin typeface="Consolas" panose="020B0609020204030204" pitchFamily="49" charset="0"/>
            </a:endParaRPr>
          </a:p>
          <a:p>
            <a:endParaRPr lang="en-US" sz="800" dirty="0">
              <a:solidFill>
                <a:srgbClr val="B31261"/>
              </a:solidFill>
              <a:latin typeface="Consolas" panose="020B0609020204030204" pitchFamily="49" charset="0"/>
            </a:endParaRPr>
          </a:p>
        </p:txBody>
      </p:sp>
      <p:sp>
        <p:nvSpPr>
          <p:cNvPr id="17" name="TextBox 16">
            <a:extLst>
              <a:ext uri="{FF2B5EF4-FFF2-40B4-BE49-F238E27FC236}">
                <a16:creationId xmlns:a16="http://schemas.microsoft.com/office/drawing/2014/main" id="{D1489F8F-792B-4029-7530-CA66196A0FD5}"/>
              </a:ext>
            </a:extLst>
          </p:cNvPr>
          <p:cNvSpPr txBox="1"/>
          <p:nvPr/>
        </p:nvSpPr>
        <p:spPr>
          <a:xfrm>
            <a:off x="297817" y="580397"/>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References</a:t>
            </a:r>
            <a:endParaRPr lang="en-SG" sz="700" dirty="0">
              <a:solidFill>
                <a:srgbClr val="1CB857"/>
              </a:solidFill>
              <a:latin typeface="Arial" panose="020B0604020202020204" pitchFamily="34" charset="0"/>
              <a:cs typeface="Arial" panose="020B0604020202020204" pitchFamily="34" charset="0"/>
            </a:endParaRPr>
          </a:p>
        </p:txBody>
      </p:sp>
      <p:sp>
        <p:nvSpPr>
          <p:cNvPr id="22" name="Rectangle 21">
            <a:extLst>
              <a:ext uri="{FF2B5EF4-FFF2-40B4-BE49-F238E27FC236}">
                <a16:creationId xmlns:a16="http://schemas.microsoft.com/office/drawing/2014/main" id="{F443CE7E-4724-CE2B-09B6-640E9BE7355C}"/>
              </a:ext>
            </a:extLst>
          </p:cNvPr>
          <p:cNvSpPr/>
          <p:nvPr/>
        </p:nvSpPr>
        <p:spPr>
          <a:xfrm>
            <a:off x="5287188" y="639527"/>
            <a:ext cx="4161604" cy="292182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sp>
        <p:nvSpPr>
          <p:cNvPr id="23" name="Rectangle 22">
            <a:extLst>
              <a:ext uri="{FF2B5EF4-FFF2-40B4-BE49-F238E27FC236}">
                <a16:creationId xmlns:a16="http://schemas.microsoft.com/office/drawing/2014/main" id="{54931928-8D9F-7AA6-8140-C82977F29051}"/>
              </a:ext>
            </a:extLst>
          </p:cNvPr>
          <p:cNvSpPr/>
          <p:nvPr/>
        </p:nvSpPr>
        <p:spPr>
          <a:xfrm>
            <a:off x="5297650" y="3656466"/>
            <a:ext cx="4150995" cy="1391163"/>
          </a:xfrm>
          <a:prstGeom prst="rect">
            <a:avLst/>
          </a:prstGeom>
          <a:solidFill>
            <a:srgbClr val="D4D0C7"/>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sp>
        <p:nvSpPr>
          <p:cNvPr id="24" name="Rectangle 23">
            <a:extLst>
              <a:ext uri="{FF2B5EF4-FFF2-40B4-BE49-F238E27FC236}">
                <a16:creationId xmlns:a16="http://schemas.microsoft.com/office/drawing/2014/main" id="{966D6F54-EB72-8209-4BA5-934E9091A8DB}"/>
              </a:ext>
            </a:extLst>
          </p:cNvPr>
          <p:cNvSpPr/>
          <p:nvPr/>
        </p:nvSpPr>
        <p:spPr>
          <a:xfrm>
            <a:off x="5287195" y="5145922"/>
            <a:ext cx="4172062" cy="1428842"/>
          </a:xfrm>
          <a:prstGeom prst="rect">
            <a:avLst/>
          </a:prstGeom>
          <a:solidFill>
            <a:srgbClr val="D4D0C7"/>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endParaRPr lang="en-SG" sz="4000" b="1" dirty="0">
              <a:solidFill>
                <a:schemeClr val="bg1"/>
              </a:solidFill>
            </a:endParaRPr>
          </a:p>
        </p:txBody>
      </p:sp>
      <p:grpSp>
        <p:nvGrpSpPr>
          <p:cNvPr id="25" name="Group 24">
            <a:extLst>
              <a:ext uri="{FF2B5EF4-FFF2-40B4-BE49-F238E27FC236}">
                <a16:creationId xmlns:a16="http://schemas.microsoft.com/office/drawing/2014/main" id="{7D620758-05BB-DCE4-F228-0F42ADC0C14A}"/>
              </a:ext>
            </a:extLst>
          </p:cNvPr>
          <p:cNvGrpSpPr/>
          <p:nvPr/>
        </p:nvGrpSpPr>
        <p:grpSpPr>
          <a:xfrm>
            <a:off x="297817" y="4889187"/>
            <a:ext cx="1038224" cy="1699120"/>
            <a:chOff x="297817" y="4663443"/>
            <a:chExt cx="1038224" cy="1699120"/>
          </a:xfrm>
        </p:grpSpPr>
        <p:sp>
          <p:nvSpPr>
            <p:cNvPr id="26" name="TextBox 25">
              <a:extLst>
                <a:ext uri="{FF2B5EF4-FFF2-40B4-BE49-F238E27FC236}">
                  <a16:creationId xmlns:a16="http://schemas.microsoft.com/office/drawing/2014/main" id="{18C72297-C79D-1FB6-E2D0-DD98379403C2}"/>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632CB6CE-EF4F-7D4E-9137-FE94C7EA7067}"/>
                </a:ext>
              </a:extLst>
            </p:cNvPr>
            <p:cNvSpPr txBox="1"/>
            <p:nvPr/>
          </p:nvSpPr>
          <p:spPr>
            <a:xfrm>
              <a:off x="297817" y="4869847"/>
              <a:ext cx="1038224" cy="1492716"/>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Solid surface of points</a:t>
              </a:r>
            </a:p>
            <a:p>
              <a:r>
                <a:rPr lang="en-US" sz="700" dirty="0">
                  <a:latin typeface="Arial" panose="020B0604020202020204" pitchFamily="34" charset="0"/>
                  <a:cs typeface="Arial" panose="020B0604020202020204" pitchFamily="34" charset="0"/>
                </a:rPr>
                <a:t>02 Fusion of wave pattern and rippling effect pattern</a:t>
              </a:r>
            </a:p>
            <a:p>
              <a:r>
                <a:rPr lang="en-US" sz="700" dirty="0">
                  <a:latin typeface="Arial" panose="020B0604020202020204" pitchFamily="34" charset="0"/>
                  <a:cs typeface="Arial" panose="020B0604020202020204" pitchFamily="34" charset="0"/>
                </a:rPr>
                <a:t>03 Grasshopper code to create the model in ‘01’</a:t>
              </a:r>
            </a:p>
            <a:p>
              <a:r>
                <a:rPr lang="en-US" sz="700" dirty="0">
                  <a:latin typeface="Arial" panose="020B0604020202020204" pitchFamily="34" charset="0"/>
                  <a:cs typeface="Arial" panose="020B0604020202020204" pitchFamily="34" charset="0"/>
                </a:rPr>
                <a:t>04 Additional Grasshopper code to create the model in ’02’</a:t>
              </a:r>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13" name="Rectangle 12">
            <a:extLst>
              <a:ext uri="{FF2B5EF4-FFF2-40B4-BE49-F238E27FC236}">
                <a16:creationId xmlns:a16="http://schemas.microsoft.com/office/drawing/2014/main" id="{1E1E088E-11C9-B158-3837-9E08FBDC30A6}"/>
              </a:ext>
            </a:extLst>
          </p:cNvPr>
          <p:cNvSpPr/>
          <p:nvPr/>
        </p:nvSpPr>
        <p:spPr>
          <a:xfrm>
            <a:off x="5297650" y="3658899"/>
            <a:ext cx="4150995" cy="139116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pic>
        <p:nvPicPr>
          <p:cNvPr id="14" name="Picture 13">
            <a:extLst>
              <a:ext uri="{FF2B5EF4-FFF2-40B4-BE49-F238E27FC236}">
                <a16:creationId xmlns:a16="http://schemas.microsoft.com/office/drawing/2014/main" id="{25EF0711-3158-6952-2534-9878BD2684D8}"/>
              </a:ext>
            </a:extLst>
          </p:cNvPr>
          <p:cNvPicPr>
            <a:picLocks noChangeAspect="1"/>
          </p:cNvPicPr>
          <p:nvPr/>
        </p:nvPicPr>
        <p:blipFill rotWithShape="1">
          <a:blip r:embed="rId4"/>
          <a:srcRect t="2643" b="919"/>
          <a:stretch/>
        </p:blipFill>
        <p:spPr>
          <a:xfrm>
            <a:off x="5982704" y="3667429"/>
            <a:ext cx="2579325" cy="1370549"/>
          </a:xfrm>
          <a:prstGeom prst="rect">
            <a:avLst/>
          </a:prstGeom>
        </p:spPr>
      </p:pic>
      <p:pic>
        <p:nvPicPr>
          <p:cNvPr id="15" name="Picture 14">
            <a:extLst>
              <a:ext uri="{FF2B5EF4-FFF2-40B4-BE49-F238E27FC236}">
                <a16:creationId xmlns:a16="http://schemas.microsoft.com/office/drawing/2014/main" id="{EBE34F91-7E5F-40DC-C301-0853C91112EA}"/>
              </a:ext>
            </a:extLst>
          </p:cNvPr>
          <p:cNvPicPr>
            <a:picLocks noChangeAspect="1"/>
          </p:cNvPicPr>
          <p:nvPr/>
        </p:nvPicPr>
        <p:blipFill rotWithShape="1">
          <a:blip r:embed="rId5"/>
          <a:srcRect l="1617"/>
          <a:stretch/>
        </p:blipFill>
        <p:spPr>
          <a:xfrm>
            <a:off x="5777399" y="5156143"/>
            <a:ext cx="3211965" cy="1408298"/>
          </a:xfrm>
          <a:prstGeom prst="rect">
            <a:avLst/>
          </a:prstGeom>
        </p:spPr>
      </p:pic>
      <p:sp>
        <p:nvSpPr>
          <p:cNvPr id="19" name="Rectangle 18">
            <a:extLst>
              <a:ext uri="{FF2B5EF4-FFF2-40B4-BE49-F238E27FC236}">
                <a16:creationId xmlns:a16="http://schemas.microsoft.com/office/drawing/2014/main" id="{9969596B-B5FF-B808-0895-B27EE862A5D8}"/>
              </a:ext>
            </a:extLst>
          </p:cNvPr>
          <p:cNvSpPr/>
          <p:nvPr/>
        </p:nvSpPr>
        <p:spPr>
          <a:xfrm>
            <a:off x="5297350" y="5141979"/>
            <a:ext cx="4172062" cy="142884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sp>
        <p:nvSpPr>
          <p:cNvPr id="34" name="TextBox 33">
            <a:extLst>
              <a:ext uri="{FF2B5EF4-FFF2-40B4-BE49-F238E27FC236}">
                <a16:creationId xmlns:a16="http://schemas.microsoft.com/office/drawing/2014/main" id="{73107CD2-E722-5C2B-B72D-D52929E51871}"/>
              </a:ext>
            </a:extLst>
          </p:cNvPr>
          <p:cNvSpPr txBox="1"/>
          <p:nvPr/>
        </p:nvSpPr>
        <p:spPr>
          <a:xfrm>
            <a:off x="297816" y="786801"/>
            <a:ext cx="937273" cy="2677656"/>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SUTD. “Computational Thinking and Design, Data Landscapes Complex Patterns” ASD course notes. 2020 </a:t>
            </a:r>
            <a:r>
              <a:rPr lang="en-US" sz="700" dirty="0">
                <a:latin typeface="Arial" panose="020B0604020202020204" pitchFamily="34" charset="0"/>
                <a:cs typeface="Arial" panose="020B0604020202020204" pitchFamily="34" charset="0"/>
                <a:hlinkClick r:id="rId6"/>
              </a:rPr>
              <a:t>http://asd.courses.sutd.edu.sg/cdt/data-landscapes/2/</a:t>
            </a:r>
            <a:r>
              <a:rPr lang="en-US" sz="700" dirty="0">
                <a:latin typeface="Arial" panose="020B0604020202020204" pitchFamily="34" charset="0"/>
                <a:cs typeface="Arial" panose="020B0604020202020204" pitchFamily="34" charset="0"/>
              </a:rPr>
              <a:t> </a:t>
            </a:r>
          </a:p>
          <a:p>
            <a:endParaRPr lang="en-US" sz="700" dirty="0">
              <a:latin typeface="Arial" panose="020B0604020202020204" pitchFamily="34" charset="0"/>
              <a:cs typeface="Arial" panose="020B0604020202020204" pitchFamily="34" charset="0"/>
            </a:endParaRPr>
          </a:p>
          <a:p>
            <a:r>
              <a:rPr lang="en-US" sz="700" dirty="0" err="1">
                <a:latin typeface="Arial" panose="020B0604020202020204" pitchFamily="34" charset="0"/>
                <a:cs typeface="Arial" panose="020B0604020202020204" pitchFamily="34" charset="0"/>
              </a:rPr>
              <a:t>architutors</a:t>
            </a:r>
            <a:r>
              <a:rPr lang="en-US" sz="700" dirty="0">
                <a:latin typeface="Arial" panose="020B0604020202020204" pitchFamily="34" charset="0"/>
                <a:cs typeface="Arial" panose="020B0604020202020204" pitchFamily="34" charset="0"/>
              </a:rPr>
              <a:t>. “Easy Grasshopper Tutorial (3d Parametric Design)” YouTube video.</a:t>
            </a:r>
            <a:r>
              <a:rPr lang="en-SG" sz="700" dirty="0">
                <a:latin typeface="Arial" panose="020B0604020202020204" pitchFamily="34" charset="0"/>
                <a:cs typeface="Arial" panose="020B0604020202020204" pitchFamily="34" charset="0"/>
              </a:rPr>
              <a:t> </a:t>
            </a:r>
            <a:r>
              <a:rPr lang="en-SG" sz="700" b="0" i="0" dirty="0">
                <a:solidFill>
                  <a:srgbClr val="0F0F0F"/>
                </a:solidFill>
                <a:effectLst/>
                <a:latin typeface="Arial" panose="020B0604020202020204" pitchFamily="34" charset="0"/>
                <a:cs typeface="Arial" panose="020B0604020202020204" pitchFamily="34" charset="0"/>
              </a:rPr>
              <a:t>March 1, 2021 </a:t>
            </a:r>
            <a:r>
              <a:rPr lang="en-SG" sz="700" b="0" i="0" dirty="0">
                <a:solidFill>
                  <a:srgbClr val="0F0F0F"/>
                </a:solidFill>
                <a:effectLst/>
                <a:latin typeface="Roboto" panose="020F0502020204030204" pitchFamily="2" charset="0"/>
                <a:hlinkClick r:id="rId7"/>
              </a:rPr>
              <a:t>https://www.youtube.com/watch?v=nwyZ8iephSE</a:t>
            </a:r>
            <a:r>
              <a:rPr lang="en-SG" sz="700" b="0" i="0" dirty="0">
                <a:solidFill>
                  <a:srgbClr val="0F0F0F"/>
                </a:solidFill>
                <a:effectLst/>
                <a:latin typeface="Roboto" panose="020F0502020204030204" pitchFamily="2" charset="0"/>
              </a:rPr>
              <a:t> </a:t>
            </a:r>
          </a:p>
          <a:p>
            <a:endParaRPr lang="en-US" sz="700" dirty="0">
              <a:latin typeface="Arial" panose="020B0604020202020204" pitchFamily="34" charset="0"/>
              <a:cs typeface="Arial" panose="020B0604020202020204" pitchFamily="34" charset="0"/>
            </a:endParaRPr>
          </a:p>
          <a:p>
            <a:endParaRPr lang="en-US" sz="700" dirty="0">
              <a:latin typeface="Arial" panose="020B06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E2A7F428-101B-3F8B-92B6-E8F0843EA8CE}"/>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sp>
        <p:nvSpPr>
          <p:cNvPr id="7" name="Rectangle 6">
            <a:extLst>
              <a:ext uri="{FF2B5EF4-FFF2-40B4-BE49-F238E27FC236}">
                <a16:creationId xmlns:a16="http://schemas.microsoft.com/office/drawing/2014/main" id="{ADB88FBD-EDF6-2E11-5B16-CF651D4CCA80}"/>
              </a:ext>
            </a:extLst>
          </p:cNvPr>
          <p:cNvSpPr/>
          <p:nvPr/>
        </p:nvSpPr>
        <p:spPr>
          <a:xfrm>
            <a:off x="1726174" y="3640610"/>
            <a:ext cx="2881877" cy="289726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effectLst>
                  <a:outerShdw blurRad="38100" dist="38100" dir="2700000" algn="tl">
                    <a:srgbClr val="000000">
                      <a:alpha val="43137"/>
                    </a:srgbClr>
                  </a:outerShdw>
                </a:effectLst>
              </a:rPr>
              <a:t>01</a:t>
            </a:r>
            <a:endParaRPr lang="en-SG" sz="40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1407137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blue square object with spikes">
            <a:extLst>
              <a:ext uri="{FF2B5EF4-FFF2-40B4-BE49-F238E27FC236}">
                <a16:creationId xmlns:a16="http://schemas.microsoft.com/office/drawing/2014/main" id="{82AE2063-8250-AF22-7D79-E6D529ABFFD2}"/>
              </a:ext>
            </a:extLst>
          </p:cNvPr>
          <p:cNvPicPr>
            <a:picLocks noChangeAspect="1"/>
          </p:cNvPicPr>
          <p:nvPr/>
        </p:nvPicPr>
        <p:blipFill rotWithShape="1">
          <a:blip r:embed="rId2">
            <a:extLst>
              <a:ext uri="{28A0092B-C50C-407E-A947-70E740481C1C}">
                <a14:useLocalDpi xmlns:a14="http://schemas.microsoft.com/office/drawing/2010/main" val="0"/>
              </a:ext>
            </a:extLst>
          </a:blip>
          <a:srcRect l="17983" t="-2518" r="19344" b="10927"/>
          <a:stretch/>
        </p:blipFill>
        <p:spPr>
          <a:xfrm>
            <a:off x="5294452" y="541152"/>
            <a:ext cx="4157534" cy="3028732"/>
          </a:xfrm>
          <a:prstGeom prst="rect">
            <a:avLst/>
          </a:prstGeom>
        </p:spPr>
      </p:pic>
      <p:sp>
        <p:nvSpPr>
          <p:cNvPr id="35" name="Rectangle 34">
            <a:extLst>
              <a:ext uri="{FF2B5EF4-FFF2-40B4-BE49-F238E27FC236}">
                <a16:creationId xmlns:a16="http://schemas.microsoft.com/office/drawing/2014/main" id="{B3AC8FD1-AC2B-FDA6-F89E-40CDF07E4943}"/>
              </a:ext>
            </a:extLst>
          </p:cNvPr>
          <p:cNvSpPr/>
          <p:nvPr/>
        </p:nvSpPr>
        <p:spPr>
          <a:xfrm>
            <a:off x="1726175" y="3644506"/>
            <a:ext cx="2881877" cy="2897264"/>
          </a:xfrm>
          <a:prstGeom prst="rect">
            <a:avLst/>
          </a:prstGeom>
          <a:solidFill>
            <a:srgbClr val="BEBEBE"/>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effectLst>
                  <a:outerShdw blurRad="38100" dist="38100" dir="2700000" algn="tl">
                    <a:srgbClr val="000000">
                      <a:alpha val="43137"/>
                    </a:srgbClr>
                  </a:outerShdw>
                </a:effectLst>
              </a:rPr>
              <a:t>01</a:t>
            </a:r>
            <a:endParaRPr lang="en-SG" sz="4000" b="1" dirty="0">
              <a:solidFill>
                <a:schemeClr val="bg1"/>
              </a:solidFill>
              <a:effectLst>
                <a:outerShdw blurRad="38100" dist="38100" dir="2700000" algn="tl">
                  <a:srgbClr val="000000">
                    <a:alpha val="43137"/>
                  </a:srgbClr>
                </a:outerShdw>
              </a:effectLst>
            </a:endParaRPr>
          </a:p>
        </p:txBody>
      </p:sp>
      <p:sp>
        <p:nvSpPr>
          <p:cNvPr id="2" name="TextBox 1">
            <a:extLst>
              <a:ext uri="{FF2B5EF4-FFF2-40B4-BE49-F238E27FC236}">
                <a16:creationId xmlns:a16="http://schemas.microsoft.com/office/drawing/2014/main" id="{DA1655BF-7618-F920-B167-2C2A155A734D}"/>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4" name="TextBox 3">
            <a:extLst>
              <a:ext uri="{FF2B5EF4-FFF2-40B4-BE49-F238E27FC236}">
                <a16:creationId xmlns:a16="http://schemas.microsoft.com/office/drawing/2014/main" id="{115AE681-40C4-343C-8210-6FDEC784BF3E}"/>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E56972F3-8EC6-40C1-A610-23D32E32353B}"/>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1EA142FF-AEF8-508D-5306-CD5060B3312B}"/>
              </a:ext>
            </a:extLst>
          </p:cNvPr>
          <p:cNvSpPr/>
          <p:nvPr/>
        </p:nvSpPr>
        <p:spPr>
          <a:xfrm>
            <a:off x="1640210" y="580394"/>
            <a:ext cx="2967991" cy="2982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&lt;Building Process Part 2&gt;</a:t>
            </a:r>
          </a:p>
          <a:p>
            <a:r>
              <a:rPr lang="en-US" sz="800" dirty="0">
                <a:solidFill>
                  <a:srgbClr val="B31261"/>
                </a:solidFill>
                <a:latin typeface="Consolas" panose="020B0609020204030204" pitchFamily="49" charset="0"/>
              </a:rPr>
              <a:t>Step 3 of building the 3D model is by extruding via the ‘Extrude’ function in Grasshopper so that we can give the 3D model volume so that it can be 3D printed. (see picture 01 for the model and picture 03 for the Grasshopper code). </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Step 4 of building the 3D model is by creating a separate square base using simple functions such as the ‘Center Box’ to create the square base, and ‘Construct Point’ to set the desired location to place the square base. (see picture 02 for the model and picture 04 for the Grasshopper code)</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surface area label for the 3D model variations in the ‘Part B: Variation Analysis’ section is found using the ‘Area’ function in Grasshopper and a ‘Panel’ function to display the value of the surface area (see picture 05), while the height is determined by the amount of extrusion of the 3D model in step 3.</a:t>
            </a:r>
          </a:p>
          <a:p>
            <a:endParaRPr lang="en-US" sz="800" dirty="0">
              <a:solidFill>
                <a:srgbClr val="B31261"/>
              </a:solidFill>
              <a:latin typeface="Consolas" panose="020B0609020204030204" pitchFamily="49" charset="0"/>
            </a:endParaRPr>
          </a:p>
        </p:txBody>
      </p:sp>
      <p:sp>
        <p:nvSpPr>
          <p:cNvPr id="22" name="Rectangle 21">
            <a:extLst>
              <a:ext uri="{FF2B5EF4-FFF2-40B4-BE49-F238E27FC236}">
                <a16:creationId xmlns:a16="http://schemas.microsoft.com/office/drawing/2014/main" id="{F443CE7E-4724-CE2B-09B6-640E9BE7355C}"/>
              </a:ext>
            </a:extLst>
          </p:cNvPr>
          <p:cNvSpPr/>
          <p:nvPr/>
        </p:nvSpPr>
        <p:spPr>
          <a:xfrm>
            <a:off x="5287188" y="639527"/>
            <a:ext cx="4161604" cy="292182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sp>
        <p:nvSpPr>
          <p:cNvPr id="23" name="Rectangle 22">
            <a:extLst>
              <a:ext uri="{FF2B5EF4-FFF2-40B4-BE49-F238E27FC236}">
                <a16:creationId xmlns:a16="http://schemas.microsoft.com/office/drawing/2014/main" id="{54931928-8D9F-7AA6-8140-C82977F29051}"/>
              </a:ext>
            </a:extLst>
          </p:cNvPr>
          <p:cNvSpPr/>
          <p:nvPr/>
        </p:nvSpPr>
        <p:spPr>
          <a:xfrm>
            <a:off x="5285398" y="3656464"/>
            <a:ext cx="4163247" cy="1391165"/>
          </a:xfrm>
          <a:prstGeom prst="rect">
            <a:avLst/>
          </a:prstGeom>
          <a:solidFill>
            <a:srgbClr val="D4D0C7"/>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grpSp>
        <p:nvGrpSpPr>
          <p:cNvPr id="25" name="Group 24">
            <a:extLst>
              <a:ext uri="{FF2B5EF4-FFF2-40B4-BE49-F238E27FC236}">
                <a16:creationId xmlns:a16="http://schemas.microsoft.com/office/drawing/2014/main" id="{7D620758-05BB-DCE4-F228-0F42ADC0C14A}"/>
              </a:ext>
            </a:extLst>
          </p:cNvPr>
          <p:cNvGrpSpPr/>
          <p:nvPr/>
        </p:nvGrpSpPr>
        <p:grpSpPr>
          <a:xfrm>
            <a:off x="297817" y="4889187"/>
            <a:ext cx="1038224" cy="2130008"/>
            <a:chOff x="297817" y="4663443"/>
            <a:chExt cx="1038224" cy="2130008"/>
          </a:xfrm>
        </p:grpSpPr>
        <p:sp>
          <p:nvSpPr>
            <p:cNvPr id="26" name="TextBox 25">
              <a:extLst>
                <a:ext uri="{FF2B5EF4-FFF2-40B4-BE49-F238E27FC236}">
                  <a16:creationId xmlns:a16="http://schemas.microsoft.com/office/drawing/2014/main" id="{18C72297-C79D-1FB6-E2D0-DD98379403C2}"/>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632CB6CE-EF4F-7D4E-9137-FE94C7EA7067}"/>
                </a:ext>
              </a:extLst>
            </p:cNvPr>
            <p:cNvSpPr txBox="1"/>
            <p:nvPr/>
          </p:nvSpPr>
          <p:spPr>
            <a:xfrm>
              <a:off x="297817" y="4869847"/>
              <a:ext cx="1038224" cy="1923604"/>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Extrusion of the 3D model</a:t>
              </a:r>
            </a:p>
            <a:p>
              <a:r>
                <a:rPr lang="en-US" sz="700" dirty="0">
                  <a:latin typeface="Arial" panose="020B0604020202020204" pitchFamily="34" charset="0"/>
                  <a:cs typeface="Arial" panose="020B0604020202020204" pitchFamily="34" charset="0"/>
                </a:rPr>
                <a:t>02 Adding a square base to the model</a:t>
              </a:r>
            </a:p>
            <a:p>
              <a:r>
                <a:rPr lang="en-US" sz="700" dirty="0">
                  <a:latin typeface="Arial" panose="020B0604020202020204" pitchFamily="34" charset="0"/>
                  <a:cs typeface="Arial" panose="020B0604020202020204" pitchFamily="34" charset="0"/>
                </a:rPr>
                <a:t>03 Additional Grasshopper code to create the model in ‘01’</a:t>
              </a:r>
            </a:p>
            <a:p>
              <a:r>
                <a:rPr lang="en-US" sz="700" dirty="0">
                  <a:latin typeface="Arial" panose="020B0604020202020204" pitchFamily="34" charset="0"/>
                  <a:cs typeface="Arial" panose="020B0604020202020204" pitchFamily="34" charset="0"/>
                </a:rPr>
                <a:t>04 Additional Grasshopper code to create the model in ‘02’</a:t>
              </a:r>
            </a:p>
            <a:p>
              <a:r>
                <a:rPr lang="en-US" sz="700" dirty="0">
                  <a:latin typeface="Arial" panose="020B0604020202020204" pitchFamily="34" charset="0"/>
                  <a:cs typeface="Arial" panose="020B0604020202020204" pitchFamily="34" charset="0"/>
                </a:rPr>
                <a:t>05 Grasshopper code to find surface area of the model</a:t>
              </a: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15" name="Rectangle 14">
            <a:extLst>
              <a:ext uri="{FF2B5EF4-FFF2-40B4-BE49-F238E27FC236}">
                <a16:creationId xmlns:a16="http://schemas.microsoft.com/office/drawing/2014/main" id="{BE483638-40E5-6106-F305-35792C489B99}"/>
              </a:ext>
            </a:extLst>
          </p:cNvPr>
          <p:cNvSpPr/>
          <p:nvPr/>
        </p:nvSpPr>
        <p:spPr>
          <a:xfrm>
            <a:off x="7419975" y="5148854"/>
            <a:ext cx="2028820" cy="1416733"/>
          </a:xfrm>
          <a:prstGeom prst="rect">
            <a:avLst/>
          </a:prstGeom>
          <a:solidFill>
            <a:srgbClr val="D4D0C7"/>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21" name="Rectangle 20">
            <a:extLst>
              <a:ext uri="{FF2B5EF4-FFF2-40B4-BE49-F238E27FC236}">
                <a16:creationId xmlns:a16="http://schemas.microsoft.com/office/drawing/2014/main" id="{08235068-3FDA-CE66-185B-608C27A74D80}"/>
              </a:ext>
            </a:extLst>
          </p:cNvPr>
          <p:cNvSpPr/>
          <p:nvPr/>
        </p:nvSpPr>
        <p:spPr>
          <a:xfrm>
            <a:off x="5294451" y="5145922"/>
            <a:ext cx="2047419" cy="1416733"/>
          </a:xfrm>
          <a:prstGeom prst="rect">
            <a:avLst/>
          </a:prstGeom>
          <a:solidFill>
            <a:srgbClr val="D4D0C7"/>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endParaRPr lang="en-SG" sz="4000" b="1" dirty="0">
              <a:solidFill>
                <a:schemeClr val="bg1"/>
              </a:solidFill>
            </a:endParaRPr>
          </a:p>
        </p:txBody>
      </p:sp>
      <p:pic>
        <p:nvPicPr>
          <p:cNvPr id="30" name="Picture 29" descr="A blue square with many small spikes">
            <a:extLst>
              <a:ext uri="{FF2B5EF4-FFF2-40B4-BE49-F238E27FC236}">
                <a16:creationId xmlns:a16="http://schemas.microsoft.com/office/drawing/2014/main" id="{CDED270B-7A12-8AB9-8E99-F3EEEF1CAC13}"/>
              </a:ext>
            </a:extLst>
          </p:cNvPr>
          <p:cNvPicPr>
            <a:picLocks noChangeAspect="1"/>
          </p:cNvPicPr>
          <p:nvPr/>
        </p:nvPicPr>
        <p:blipFill rotWithShape="1">
          <a:blip r:embed="rId3">
            <a:extLst>
              <a:ext uri="{28A0092B-C50C-407E-A947-70E740481C1C}">
                <a14:useLocalDpi xmlns:a14="http://schemas.microsoft.com/office/drawing/2010/main" val="0"/>
              </a:ext>
            </a:extLst>
          </a:blip>
          <a:srcRect l="23616" r="24488"/>
          <a:stretch/>
        </p:blipFill>
        <p:spPr>
          <a:xfrm>
            <a:off x="1747838" y="3767616"/>
            <a:ext cx="2836068" cy="2708434"/>
          </a:xfrm>
          <a:prstGeom prst="rect">
            <a:avLst/>
          </a:prstGeom>
        </p:spPr>
      </p:pic>
      <p:sp>
        <p:nvSpPr>
          <p:cNvPr id="31" name="Rectangle 30">
            <a:extLst>
              <a:ext uri="{FF2B5EF4-FFF2-40B4-BE49-F238E27FC236}">
                <a16:creationId xmlns:a16="http://schemas.microsoft.com/office/drawing/2014/main" id="{502262CF-4369-5D73-A2AE-197212FB35BC}"/>
              </a:ext>
            </a:extLst>
          </p:cNvPr>
          <p:cNvSpPr/>
          <p:nvPr/>
        </p:nvSpPr>
        <p:spPr>
          <a:xfrm>
            <a:off x="1721198" y="3640610"/>
            <a:ext cx="2881877" cy="289726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effectLst>
                  <a:outerShdw blurRad="38100" dist="38100" dir="2700000" algn="tl">
                    <a:srgbClr val="000000">
                      <a:alpha val="43137"/>
                    </a:srgbClr>
                  </a:outerShdw>
                </a:effectLst>
              </a:rPr>
              <a:t>01</a:t>
            </a:r>
            <a:endParaRPr lang="en-SG" sz="4000" b="1" dirty="0">
              <a:solidFill>
                <a:schemeClr val="bg1"/>
              </a:solidFill>
              <a:effectLst>
                <a:outerShdw blurRad="38100" dist="38100" dir="2700000" algn="tl">
                  <a:srgbClr val="000000">
                    <a:alpha val="43137"/>
                  </a:srgbClr>
                </a:outerShdw>
              </a:effectLst>
            </a:endParaRPr>
          </a:p>
        </p:txBody>
      </p:sp>
      <p:sp>
        <p:nvSpPr>
          <p:cNvPr id="38" name="Rectangle 37">
            <a:extLst>
              <a:ext uri="{FF2B5EF4-FFF2-40B4-BE49-F238E27FC236}">
                <a16:creationId xmlns:a16="http://schemas.microsoft.com/office/drawing/2014/main" id="{F6274A2A-E1F5-E26A-E243-FC9C613434D0}"/>
              </a:ext>
            </a:extLst>
          </p:cNvPr>
          <p:cNvSpPr/>
          <p:nvPr/>
        </p:nvSpPr>
        <p:spPr>
          <a:xfrm>
            <a:off x="5283995" y="640529"/>
            <a:ext cx="4161604" cy="292182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sp>
        <p:nvSpPr>
          <p:cNvPr id="39" name="TextBox 38">
            <a:extLst>
              <a:ext uri="{FF2B5EF4-FFF2-40B4-BE49-F238E27FC236}">
                <a16:creationId xmlns:a16="http://schemas.microsoft.com/office/drawing/2014/main" id="{C9DAC7D3-9CB1-B80C-3C18-5A5DFBE475DE}"/>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pic>
        <p:nvPicPr>
          <p:cNvPr id="18" name="Picture 17" descr="A screenshot of a computer&#10;&#10;Description automatically generated">
            <a:extLst>
              <a:ext uri="{FF2B5EF4-FFF2-40B4-BE49-F238E27FC236}">
                <a16:creationId xmlns:a16="http://schemas.microsoft.com/office/drawing/2014/main" id="{2D320CFC-A0A9-83C0-1B93-561EAF4F65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4451" y="3804366"/>
            <a:ext cx="4130889" cy="1197093"/>
          </a:xfrm>
          <a:prstGeom prst="rect">
            <a:avLst/>
          </a:prstGeom>
        </p:spPr>
      </p:pic>
      <p:sp>
        <p:nvSpPr>
          <p:cNvPr id="13" name="Rectangle 12">
            <a:extLst>
              <a:ext uri="{FF2B5EF4-FFF2-40B4-BE49-F238E27FC236}">
                <a16:creationId xmlns:a16="http://schemas.microsoft.com/office/drawing/2014/main" id="{5814B483-E546-6038-5F07-9CB1ABB02148}"/>
              </a:ext>
            </a:extLst>
          </p:cNvPr>
          <p:cNvSpPr/>
          <p:nvPr/>
        </p:nvSpPr>
        <p:spPr>
          <a:xfrm>
            <a:off x="5285398" y="3656465"/>
            <a:ext cx="4161604" cy="139116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pic>
        <p:nvPicPr>
          <p:cNvPr id="36" name="Picture 35" descr="A screenshot of a computer&#10;&#10;Description automatically generated">
            <a:extLst>
              <a:ext uri="{FF2B5EF4-FFF2-40B4-BE49-F238E27FC236}">
                <a16:creationId xmlns:a16="http://schemas.microsoft.com/office/drawing/2014/main" id="{23362845-1257-5385-E0F6-AB5B251CAF8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26224" y="5151753"/>
            <a:ext cx="1797718" cy="1410902"/>
          </a:xfrm>
          <a:prstGeom prst="rect">
            <a:avLst/>
          </a:prstGeom>
        </p:spPr>
      </p:pic>
      <p:sp>
        <p:nvSpPr>
          <p:cNvPr id="40" name="Rectangle 39">
            <a:extLst>
              <a:ext uri="{FF2B5EF4-FFF2-40B4-BE49-F238E27FC236}">
                <a16:creationId xmlns:a16="http://schemas.microsoft.com/office/drawing/2014/main" id="{4372C629-C91F-256D-0817-781415A43557}"/>
              </a:ext>
            </a:extLst>
          </p:cNvPr>
          <p:cNvSpPr/>
          <p:nvPr/>
        </p:nvSpPr>
        <p:spPr>
          <a:xfrm>
            <a:off x="5283995" y="5145922"/>
            <a:ext cx="2047419" cy="141673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endParaRPr lang="en-SG" sz="4000" b="1" dirty="0">
              <a:solidFill>
                <a:schemeClr val="bg1"/>
              </a:solidFill>
            </a:endParaRPr>
          </a:p>
        </p:txBody>
      </p:sp>
      <p:pic>
        <p:nvPicPr>
          <p:cNvPr id="45" name="Picture 44" descr="A screenshot of a calculator&#10;&#10;Description automatically generated">
            <a:extLst>
              <a:ext uri="{FF2B5EF4-FFF2-40B4-BE49-F238E27FC236}">
                <a16:creationId xmlns:a16="http://schemas.microsoft.com/office/drawing/2014/main" id="{EA585C82-9F3A-2725-08F2-215752C26F63}"/>
              </a:ext>
            </a:extLst>
          </p:cNvPr>
          <p:cNvPicPr>
            <a:picLocks noChangeAspect="1"/>
          </p:cNvPicPr>
          <p:nvPr/>
        </p:nvPicPr>
        <p:blipFill rotWithShape="1">
          <a:blip r:embed="rId6">
            <a:extLst>
              <a:ext uri="{28A0092B-C50C-407E-A947-70E740481C1C}">
                <a14:useLocalDpi xmlns:a14="http://schemas.microsoft.com/office/drawing/2010/main" val="0"/>
              </a:ext>
            </a:extLst>
          </a:blip>
          <a:srcRect l="1" r="1313"/>
          <a:stretch/>
        </p:blipFill>
        <p:spPr>
          <a:xfrm>
            <a:off x="7423163" y="5505283"/>
            <a:ext cx="2002177" cy="712188"/>
          </a:xfrm>
          <a:prstGeom prst="rect">
            <a:avLst/>
          </a:prstGeom>
        </p:spPr>
      </p:pic>
      <p:sp>
        <p:nvSpPr>
          <p:cNvPr id="47" name="Rectangle 46">
            <a:extLst>
              <a:ext uri="{FF2B5EF4-FFF2-40B4-BE49-F238E27FC236}">
                <a16:creationId xmlns:a16="http://schemas.microsoft.com/office/drawing/2014/main" id="{E186CB6D-DE5D-C677-E14D-FB202260B202}"/>
              </a:ext>
            </a:extLst>
          </p:cNvPr>
          <p:cNvSpPr/>
          <p:nvPr/>
        </p:nvSpPr>
        <p:spPr>
          <a:xfrm>
            <a:off x="5290383" y="5148853"/>
            <a:ext cx="2041031" cy="141380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sp>
        <p:nvSpPr>
          <p:cNvPr id="48" name="Rectangle 47">
            <a:extLst>
              <a:ext uri="{FF2B5EF4-FFF2-40B4-BE49-F238E27FC236}">
                <a16:creationId xmlns:a16="http://schemas.microsoft.com/office/drawing/2014/main" id="{BE36513D-EC42-DBD4-3FD6-6B7718F2135B}"/>
              </a:ext>
            </a:extLst>
          </p:cNvPr>
          <p:cNvSpPr/>
          <p:nvPr/>
        </p:nvSpPr>
        <p:spPr>
          <a:xfrm>
            <a:off x="7406601" y="5140318"/>
            <a:ext cx="2047419" cy="142233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05</a:t>
            </a:r>
            <a:endParaRPr lang="en-SG" sz="4000" b="1" dirty="0">
              <a:solidFill>
                <a:schemeClr val="bg1"/>
              </a:solidFill>
            </a:endParaRPr>
          </a:p>
        </p:txBody>
      </p:sp>
    </p:spTree>
    <p:extLst>
      <p:ext uri="{BB962C8B-B14F-4D97-AF65-F5344CB8AC3E}">
        <p14:creationId xmlns:p14="http://schemas.microsoft.com/office/powerpoint/2010/main" val="384298362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2287</TotalTime>
  <Words>2276</Words>
  <Application>Microsoft Office PowerPoint</Application>
  <PresentationFormat>A4 Paper (210x297 mm)</PresentationFormat>
  <Paragraphs>305</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Consolas</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Stylianos Dritsas</dc:creator>
  <cp:lastModifiedBy>Student - Goh Jet Wei</cp:lastModifiedBy>
  <cp:revision>52</cp:revision>
  <dcterms:created xsi:type="dcterms:W3CDTF">2020-07-28T23:26:11Z</dcterms:created>
  <dcterms:modified xsi:type="dcterms:W3CDTF">2023-10-15T06:01:16Z</dcterms:modified>
  <cp:contentStatus/>
</cp:coreProperties>
</file>